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6"/>
  </p:notesMasterIdLst>
  <p:sldIdLst>
    <p:sldId id="266" r:id="rId5"/>
    <p:sldId id="274" r:id="rId6"/>
    <p:sldId id="272" r:id="rId7"/>
    <p:sldId id="269" r:id="rId8"/>
    <p:sldId id="260" r:id="rId9"/>
    <p:sldId id="267" r:id="rId10"/>
    <p:sldId id="270" r:id="rId11"/>
    <p:sldId id="271" r:id="rId12"/>
    <p:sldId id="273" r:id="rId13"/>
    <p:sldId id="275" r:id="rId14"/>
    <p:sldId id="276" r:id="rId15"/>
  </p:sldIdLst>
  <p:sldSz cx="12192000" cy="6858000"/>
  <p:notesSz cx="12192000" cy="6858000"/>
  <p:embeddedFontLst>
    <p:embeddedFont>
      <p:font typeface="Tenorite" panose="00000500000000000000" pitchFamily="2" charset="0"/>
      <p:regular r:id="rId17"/>
      <p:bold r:id="rId18"/>
      <p:italic r:id="rId19"/>
      <p:boldItalic r:id="rId20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99D6"/>
    <a:srgbClr val="39414D"/>
    <a:srgbClr val="414C59"/>
    <a:srgbClr val="069BD8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6C3F5-A382-8240-8A65-B02EBE2E33ED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EAFB7C-13F5-2B4C-8F7B-4F5B904E2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01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EAFB7C-13F5-2B4C-8F7B-4F5B904E20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E725A-F04D-E405-8A74-2D3C8DB4A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F99EDC-00D8-61C4-9D09-9BEB0265BE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0C8BF1-C76D-4910-8E86-0B7E875E9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70C50-326A-A4D9-82D0-E9C04A3034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EAFB7C-13F5-2B4C-8F7B-4F5B904E20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42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50724-A31B-8A89-A3AA-E7AD05972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EF7FAC-9DF1-17E0-3B7E-268E891F81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FDCBC3-8E09-3201-B1D0-85B91AF58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4108D-6596-AE95-CA76-920A7A1CE4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EAFB7C-13F5-2B4C-8F7B-4F5B904E20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63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5056" y="375312"/>
            <a:ext cx="5051425" cy="5078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75630" y="2353400"/>
            <a:ext cx="677735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231F20"/>
                </a:solidFill>
                <a:latin typeface="Inter Medium"/>
                <a:cs typeface="Inter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Aptos" panose="020B0004020202020204" pitchFamily="34" charset="0"/>
          <a:ea typeface="+mj-ea"/>
          <a:cs typeface="+mj-cs"/>
        </a:defRPr>
      </a:lvl1pPr>
    </p:titleStyle>
    <p:bodyStyle>
      <a:lvl1pPr marL="0">
        <a:defRPr b="1" i="0">
          <a:latin typeface="Aptos" panose="020B0004020202020204" pitchFamily="34" charset="0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4">
            <a:extLst>
              <a:ext uri="{FF2B5EF4-FFF2-40B4-BE49-F238E27FC236}">
                <a16:creationId xmlns:a16="http://schemas.microsoft.com/office/drawing/2014/main" id="{BEB72F84-CDF5-CC91-8D5E-4E3BD17D01EE}"/>
              </a:ext>
            </a:extLst>
          </p:cNvPr>
          <p:cNvSpPr/>
          <p:nvPr/>
        </p:nvSpPr>
        <p:spPr>
          <a:xfrm>
            <a:off x="965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62155" h="6858000">
                <a:moveTo>
                  <a:pt x="12161532" y="0"/>
                </a:moveTo>
                <a:lnTo>
                  <a:pt x="0" y="0"/>
                </a:lnTo>
                <a:lnTo>
                  <a:pt x="0" y="6858000"/>
                </a:lnTo>
                <a:lnTo>
                  <a:pt x="12161532" y="6858000"/>
                </a:lnTo>
                <a:lnTo>
                  <a:pt x="12161532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8DCA3AA-BDB2-0AD7-088A-0E47F995445F}"/>
              </a:ext>
            </a:extLst>
          </p:cNvPr>
          <p:cNvSpPr/>
          <p:nvPr/>
        </p:nvSpPr>
        <p:spPr>
          <a:xfrm>
            <a:off x="6477000" y="401980"/>
            <a:ext cx="5975306" cy="5789895"/>
          </a:xfrm>
          <a:prstGeom prst="roundRect">
            <a:avLst>
              <a:gd name="adj" fmla="val 467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68FDA3E9-5276-58E5-DA32-8A935F35BEDC}"/>
              </a:ext>
            </a:extLst>
          </p:cNvPr>
          <p:cNvSpPr/>
          <p:nvPr/>
        </p:nvSpPr>
        <p:spPr>
          <a:xfrm>
            <a:off x="453605" y="657396"/>
            <a:ext cx="11278447" cy="5880523"/>
          </a:xfrm>
          <a:custGeom>
            <a:avLst/>
            <a:gdLst/>
            <a:ahLst/>
            <a:cxnLst/>
            <a:rect l="l" t="t" r="r" b="b"/>
            <a:pathLst>
              <a:path w="11320780" h="5869940">
                <a:moveTo>
                  <a:pt x="0" y="3957561"/>
                </a:moveTo>
                <a:lnTo>
                  <a:pt x="0" y="124460"/>
                </a:lnTo>
                <a:lnTo>
                  <a:pt x="9984" y="76011"/>
                </a:lnTo>
                <a:lnTo>
                  <a:pt x="37214" y="36450"/>
                </a:lnTo>
                <a:lnTo>
                  <a:pt x="77602" y="9779"/>
                </a:lnTo>
                <a:lnTo>
                  <a:pt x="127063" y="0"/>
                </a:lnTo>
                <a:lnTo>
                  <a:pt x="11193157" y="0"/>
                </a:lnTo>
                <a:lnTo>
                  <a:pt x="11242618" y="9779"/>
                </a:lnTo>
                <a:lnTo>
                  <a:pt x="11283007" y="36450"/>
                </a:lnTo>
                <a:lnTo>
                  <a:pt x="11310236" y="76011"/>
                </a:lnTo>
                <a:lnTo>
                  <a:pt x="11320221" y="124460"/>
                </a:lnTo>
                <a:lnTo>
                  <a:pt x="11320221" y="5745441"/>
                </a:lnTo>
                <a:lnTo>
                  <a:pt x="11310236" y="5793883"/>
                </a:lnTo>
                <a:lnTo>
                  <a:pt x="11283007" y="5833440"/>
                </a:lnTo>
                <a:lnTo>
                  <a:pt x="11242618" y="5860109"/>
                </a:lnTo>
                <a:lnTo>
                  <a:pt x="11193157" y="5869889"/>
                </a:lnTo>
                <a:lnTo>
                  <a:pt x="10624070" y="5869889"/>
                </a:lnTo>
              </a:path>
            </a:pathLst>
          </a:custGeom>
          <a:ln w="52628">
            <a:solidFill>
              <a:schemeClr val="bg2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srgbClr val="1899D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1C2A94-A907-0D4F-7D6C-8A42EB9CEDB9}"/>
              </a:ext>
            </a:extLst>
          </p:cNvPr>
          <p:cNvSpPr/>
          <p:nvPr/>
        </p:nvSpPr>
        <p:spPr>
          <a:xfrm>
            <a:off x="845944" y="533400"/>
            <a:ext cx="2354456" cy="24734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766F446F-AF07-6032-BA64-57B03508D28B}"/>
              </a:ext>
            </a:extLst>
          </p:cNvPr>
          <p:cNvSpPr txBox="1"/>
          <p:nvPr/>
        </p:nvSpPr>
        <p:spPr>
          <a:xfrm>
            <a:off x="914400" y="499444"/>
            <a:ext cx="2167255" cy="285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sz="1700" b="1" spc="-10">
                <a:solidFill>
                  <a:schemeClr val="bg2"/>
                </a:solidFill>
                <a:latin typeface="Aptos" panose="020B0004020202020204" pitchFamily="34" charset="0"/>
                <a:cs typeface="Arial"/>
              </a:rPr>
              <a:t>eqaccountants.co.uk</a:t>
            </a:r>
            <a:endParaRPr sz="1700" b="1">
              <a:solidFill>
                <a:schemeClr val="bg2"/>
              </a:solidFill>
              <a:latin typeface="Aptos" panose="020B0004020202020204" pitchFamily="34" charset="0"/>
              <a:cs typeface="Arial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23184019-9F2F-65C1-A842-C20F4ECF6168}"/>
              </a:ext>
            </a:extLst>
          </p:cNvPr>
          <p:cNvSpPr txBox="1">
            <a:spLocks/>
          </p:cNvSpPr>
          <p:nvPr/>
        </p:nvSpPr>
        <p:spPr>
          <a:xfrm>
            <a:off x="928325" y="1504694"/>
            <a:ext cx="4794885" cy="1428661"/>
          </a:xfrm>
          <a:prstGeom prst="rect">
            <a:avLst/>
          </a:prstGeom>
        </p:spPr>
        <p:txBody>
          <a:bodyPr vert="horz" wrap="square" lIns="0" tIns="119380" rIns="0" bIns="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 marR="1013460">
              <a:lnSpc>
                <a:spcPts val="5110"/>
              </a:lnSpc>
              <a:spcBef>
                <a:spcPts val="940"/>
              </a:spcBef>
            </a:pPr>
            <a:r>
              <a:rPr lang="en-GB" sz="4900" b="1" dirty="0">
                <a:solidFill>
                  <a:schemeClr val="tx1"/>
                </a:solidFill>
                <a:latin typeface="Tenorite"/>
                <a:cs typeface="Arial"/>
              </a:rPr>
              <a:t>Finance in the Digital age</a:t>
            </a:r>
            <a:endParaRPr lang="en-US" dirty="0"/>
          </a:p>
        </p:txBody>
      </p:sp>
      <p:sp>
        <p:nvSpPr>
          <p:cNvPr id="17" name="object 5">
            <a:extLst>
              <a:ext uri="{FF2B5EF4-FFF2-40B4-BE49-F238E27FC236}">
                <a16:creationId xmlns:a16="http://schemas.microsoft.com/office/drawing/2014/main" id="{C944421F-0C13-B1C9-2C76-B772F6E050DA}"/>
              </a:ext>
            </a:extLst>
          </p:cNvPr>
          <p:cNvSpPr txBox="1"/>
          <p:nvPr/>
        </p:nvSpPr>
        <p:spPr>
          <a:xfrm>
            <a:off x="994116" y="2933355"/>
            <a:ext cx="4412567" cy="294311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r>
              <a:rPr lang="en-GB" dirty="0"/>
              <a:t>Dundee Data Meetup: November 2025</a:t>
            </a:r>
            <a:endParaRPr dirty="0"/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55A617F7-69F5-FCBD-623B-13A6D3EDA136}"/>
              </a:ext>
            </a:extLst>
          </p:cNvPr>
          <p:cNvSpPr txBox="1"/>
          <p:nvPr/>
        </p:nvSpPr>
        <p:spPr>
          <a:xfrm>
            <a:off x="6159500" y="6388100"/>
            <a:ext cx="4800600" cy="307777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marL="12700" algn="r">
              <a:spcBef>
                <a:spcPts val="120"/>
              </a:spcBef>
            </a:pPr>
            <a:r>
              <a:rPr sz="1900" b="1">
                <a:solidFill>
                  <a:schemeClr val="bg2"/>
                </a:solidFill>
                <a:latin typeface="Tenorite"/>
                <a:cs typeface="Arial"/>
              </a:rPr>
              <a:t>With</a:t>
            </a:r>
            <a:r>
              <a:rPr sz="1900" b="1" spc="-45">
                <a:solidFill>
                  <a:schemeClr val="bg2"/>
                </a:solidFill>
                <a:latin typeface="Tenorite"/>
                <a:cs typeface="Arial"/>
              </a:rPr>
              <a:t> </a:t>
            </a:r>
            <a:r>
              <a:rPr sz="1900" b="1" spc="-20">
                <a:solidFill>
                  <a:schemeClr val="bg2"/>
                </a:solidFill>
                <a:latin typeface="Tenorite"/>
                <a:cs typeface="Arial"/>
              </a:rPr>
              <a:t>You.</a:t>
            </a:r>
            <a:r>
              <a:rPr lang="en-GB" sz="1900" b="1" spc="-20">
                <a:solidFill>
                  <a:schemeClr val="bg2"/>
                </a:solidFill>
                <a:latin typeface="Tenorite"/>
                <a:cs typeface="Arial"/>
              </a:rPr>
              <a:t> </a:t>
            </a:r>
            <a:endParaRPr lang="en-GB" sz="1900" spc="-20">
              <a:solidFill>
                <a:schemeClr val="bg2"/>
              </a:solidFill>
              <a:latin typeface="Tenorite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B26AA5-4FBD-51FE-F238-947370D8C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64" y="4737099"/>
            <a:ext cx="1972123" cy="18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47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DA082-4B9A-AED6-B653-87D4A983A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4">
            <a:extLst>
              <a:ext uri="{FF2B5EF4-FFF2-40B4-BE49-F238E27FC236}">
                <a16:creationId xmlns:a16="http://schemas.microsoft.com/office/drawing/2014/main" id="{FE3B9C97-6B20-0A08-FDE3-10258D5C26E7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B78FB805-766F-3474-9003-A77DEAE8A0FC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67DD5D-269A-9344-239C-D71D7162DB2D}"/>
              </a:ext>
            </a:extLst>
          </p:cNvPr>
          <p:cNvSpPr txBox="1"/>
          <p:nvPr/>
        </p:nvSpPr>
        <p:spPr>
          <a:xfrm>
            <a:off x="678493" y="563671"/>
            <a:ext cx="4663052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300" b="1" dirty="0">
                <a:solidFill>
                  <a:srgbClr val="1899D6"/>
                </a:solidFill>
                <a:latin typeface="Tenorite"/>
              </a:rPr>
              <a:t>Future Considerations</a:t>
            </a:r>
            <a:endParaRPr lang="en-US" dirty="0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8EC622A5-B69A-35A3-9DCF-3E58F89C7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858" y="1300906"/>
            <a:ext cx="1516186" cy="1516186"/>
          </a:xfrm>
          <a:prstGeom prst="rect">
            <a:avLst/>
          </a:prstGeom>
        </p:spPr>
      </p:pic>
      <p:pic>
        <p:nvPicPr>
          <p:cNvPr id="4" name="Picture 3" descr="A hand putting a coin into a piggy bank&#10;&#10;Description automatically generated">
            <a:extLst>
              <a:ext uri="{FF2B5EF4-FFF2-40B4-BE49-F238E27FC236}">
                <a16:creationId xmlns:a16="http://schemas.microsoft.com/office/drawing/2014/main" id="{913417CB-A289-2747-B3E3-018F114C9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812" y="-202557"/>
            <a:ext cx="6852299" cy="6858000"/>
          </a:xfrm>
          <a:prstGeom prst="rect">
            <a:avLst/>
          </a:prstGeom>
        </p:spPr>
      </p:pic>
      <p:sp>
        <p:nvSpPr>
          <p:cNvPr id="6" name="object 10">
            <a:extLst>
              <a:ext uri="{FF2B5EF4-FFF2-40B4-BE49-F238E27FC236}">
                <a16:creationId xmlns:a16="http://schemas.microsoft.com/office/drawing/2014/main" id="{4DC63013-F5CE-3D0B-B179-4427447205E1}"/>
              </a:ext>
            </a:extLst>
          </p:cNvPr>
          <p:cNvSpPr txBox="1">
            <a:spLocks/>
          </p:cNvSpPr>
          <p:nvPr/>
        </p:nvSpPr>
        <p:spPr>
          <a:xfrm>
            <a:off x="665956" y="1699360"/>
            <a:ext cx="4295707" cy="272061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AI-driven analytics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Use of blockchain for secure transactions 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Statutory accounts produced from cloud packages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Predictive models assisting in forecasting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Data handling and security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201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876CC-4897-9B5E-62EE-4B3C33DCA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4">
            <a:extLst>
              <a:ext uri="{FF2B5EF4-FFF2-40B4-BE49-F238E27FC236}">
                <a16:creationId xmlns:a16="http://schemas.microsoft.com/office/drawing/2014/main" id="{9D366A69-AA21-DFF7-7037-E072D160C9A1}"/>
              </a:ext>
            </a:extLst>
          </p:cNvPr>
          <p:cNvSpPr/>
          <p:nvPr/>
        </p:nvSpPr>
        <p:spPr>
          <a:xfrm>
            <a:off x="965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62155" h="6858000">
                <a:moveTo>
                  <a:pt x="12161532" y="0"/>
                </a:moveTo>
                <a:lnTo>
                  <a:pt x="0" y="0"/>
                </a:lnTo>
                <a:lnTo>
                  <a:pt x="0" y="6858000"/>
                </a:lnTo>
                <a:lnTo>
                  <a:pt x="12161532" y="6858000"/>
                </a:lnTo>
                <a:lnTo>
                  <a:pt x="12161532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5C4B1F9-AA27-1259-BE4D-E22075AAF916}"/>
              </a:ext>
            </a:extLst>
          </p:cNvPr>
          <p:cNvSpPr/>
          <p:nvPr/>
        </p:nvSpPr>
        <p:spPr>
          <a:xfrm>
            <a:off x="6477000" y="401980"/>
            <a:ext cx="5975306" cy="5789895"/>
          </a:xfrm>
          <a:prstGeom prst="roundRect">
            <a:avLst>
              <a:gd name="adj" fmla="val 467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AF211949-8E30-5AFE-AF7A-FCF086642D0C}"/>
              </a:ext>
            </a:extLst>
          </p:cNvPr>
          <p:cNvSpPr/>
          <p:nvPr/>
        </p:nvSpPr>
        <p:spPr>
          <a:xfrm>
            <a:off x="453605" y="657396"/>
            <a:ext cx="11278447" cy="5880523"/>
          </a:xfrm>
          <a:custGeom>
            <a:avLst/>
            <a:gdLst/>
            <a:ahLst/>
            <a:cxnLst/>
            <a:rect l="l" t="t" r="r" b="b"/>
            <a:pathLst>
              <a:path w="11320780" h="5869940">
                <a:moveTo>
                  <a:pt x="0" y="3957561"/>
                </a:moveTo>
                <a:lnTo>
                  <a:pt x="0" y="124460"/>
                </a:lnTo>
                <a:lnTo>
                  <a:pt x="9984" y="76011"/>
                </a:lnTo>
                <a:lnTo>
                  <a:pt x="37214" y="36450"/>
                </a:lnTo>
                <a:lnTo>
                  <a:pt x="77602" y="9779"/>
                </a:lnTo>
                <a:lnTo>
                  <a:pt x="127063" y="0"/>
                </a:lnTo>
                <a:lnTo>
                  <a:pt x="11193157" y="0"/>
                </a:lnTo>
                <a:lnTo>
                  <a:pt x="11242618" y="9779"/>
                </a:lnTo>
                <a:lnTo>
                  <a:pt x="11283007" y="36450"/>
                </a:lnTo>
                <a:lnTo>
                  <a:pt x="11310236" y="76011"/>
                </a:lnTo>
                <a:lnTo>
                  <a:pt x="11320221" y="124460"/>
                </a:lnTo>
                <a:lnTo>
                  <a:pt x="11320221" y="5745441"/>
                </a:lnTo>
                <a:lnTo>
                  <a:pt x="11310236" y="5793883"/>
                </a:lnTo>
                <a:lnTo>
                  <a:pt x="11283007" y="5833440"/>
                </a:lnTo>
                <a:lnTo>
                  <a:pt x="11242618" y="5860109"/>
                </a:lnTo>
                <a:lnTo>
                  <a:pt x="11193157" y="5869889"/>
                </a:lnTo>
                <a:lnTo>
                  <a:pt x="10624070" y="5869889"/>
                </a:lnTo>
              </a:path>
            </a:pathLst>
          </a:custGeom>
          <a:ln w="52628">
            <a:solidFill>
              <a:schemeClr val="bg2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srgbClr val="1899D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B5CA45-81A3-2988-688E-E6E76D8AABE1}"/>
              </a:ext>
            </a:extLst>
          </p:cNvPr>
          <p:cNvSpPr/>
          <p:nvPr/>
        </p:nvSpPr>
        <p:spPr>
          <a:xfrm>
            <a:off x="845944" y="533400"/>
            <a:ext cx="2354456" cy="24734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3C046B56-117A-0FEF-4073-80B9D258DACB}"/>
              </a:ext>
            </a:extLst>
          </p:cNvPr>
          <p:cNvSpPr txBox="1"/>
          <p:nvPr/>
        </p:nvSpPr>
        <p:spPr>
          <a:xfrm>
            <a:off x="914400" y="499444"/>
            <a:ext cx="2167255" cy="285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sz="1700" b="1" spc="-10">
                <a:solidFill>
                  <a:schemeClr val="bg2"/>
                </a:solidFill>
                <a:latin typeface="Aptos" panose="020B0004020202020204" pitchFamily="34" charset="0"/>
                <a:cs typeface="Arial"/>
              </a:rPr>
              <a:t>eqaccountants.co.uk</a:t>
            </a:r>
            <a:endParaRPr sz="1700" b="1">
              <a:solidFill>
                <a:schemeClr val="bg2"/>
              </a:solidFill>
              <a:latin typeface="Aptos" panose="020B0004020202020204" pitchFamily="34" charset="0"/>
              <a:cs typeface="Arial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6994D571-AD89-4BE0-8491-B16DDC61A7A8}"/>
              </a:ext>
            </a:extLst>
          </p:cNvPr>
          <p:cNvSpPr txBox="1">
            <a:spLocks/>
          </p:cNvSpPr>
          <p:nvPr/>
        </p:nvSpPr>
        <p:spPr>
          <a:xfrm>
            <a:off x="928325" y="1504694"/>
            <a:ext cx="4794885" cy="2967544"/>
          </a:xfrm>
          <a:prstGeom prst="rect">
            <a:avLst/>
          </a:prstGeom>
        </p:spPr>
        <p:txBody>
          <a:bodyPr vert="horz" wrap="square" lIns="0" tIns="119380" rIns="0" bIns="0" rtlCol="0" anchor="t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 marR="1013460">
              <a:lnSpc>
                <a:spcPts val="5110"/>
              </a:lnSpc>
              <a:spcBef>
                <a:spcPts val="940"/>
              </a:spcBef>
            </a:pPr>
            <a:r>
              <a:rPr lang="en-GB" sz="4900" b="1" dirty="0">
                <a:solidFill>
                  <a:srgbClr val="1899D6"/>
                </a:solidFill>
                <a:latin typeface="Tenorite"/>
                <a:cs typeface="Arial"/>
              </a:rPr>
              <a:t>Thank You!</a:t>
            </a:r>
          </a:p>
          <a:p>
            <a:pPr marL="12700" marR="1013460">
              <a:lnSpc>
                <a:spcPts val="5110"/>
              </a:lnSpc>
              <a:spcBef>
                <a:spcPts val="940"/>
              </a:spcBef>
            </a:pPr>
            <a:endParaRPr lang="en-GB" sz="4900" b="1" dirty="0">
              <a:solidFill>
                <a:srgbClr val="1899D6"/>
              </a:solidFill>
              <a:latin typeface="Tenorite"/>
              <a:cs typeface="Arial"/>
            </a:endParaRPr>
          </a:p>
          <a:p>
            <a:pPr marL="12700" marR="1013460">
              <a:lnSpc>
                <a:spcPts val="5110"/>
              </a:lnSpc>
              <a:spcBef>
                <a:spcPts val="940"/>
              </a:spcBef>
            </a:pPr>
            <a:r>
              <a:rPr lang="en-GB" sz="4900" b="1" dirty="0">
                <a:solidFill>
                  <a:srgbClr val="1899D6"/>
                </a:solidFill>
                <a:latin typeface="Tenorite"/>
                <a:cs typeface="Arial"/>
              </a:rPr>
              <a:t>Any Questions?</a:t>
            </a:r>
            <a:endParaRPr lang="en-US" dirty="0">
              <a:solidFill>
                <a:srgbClr val="1899D6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59ED61D2-5182-395E-6C66-195A6B6E14D3}"/>
              </a:ext>
            </a:extLst>
          </p:cNvPr>
          <p:cNvSpPr txBox="1"/>
          <p:nvPr/>
        </p:nvSpPr>
        <p:spPr>
          <a:xfrm>
            <a:off x="6159500" y="6388100"/>
            <a:ext cx="4800600" cy="307777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marL="12700" algn="r">
              <a:spcBef>
                <a:spcPts val="120"/>
              </a:spcBef>
            </a:pPr>
            <a:r>
              <a:rPr sz="1900" b="1">
                <a:solidFill>
                  <a:schemeClr val="bg2"/>
                </a:solidFill>
                <a:latin typeface="Tenorite"/>
                <a:cs typeface="Arial"/>
              </a:rPr>
              <a:t>With</a:t>
            </a:r>
            <a:r>
              <a:rPr sz="1900" b="1" spc="-45">
                <a:solidFill>
                  <a:schemeClr val="bg2"/>
                </a:solidFill>
                <a:latin typeface="Tenorite"/>
                <a:cs typeface="Arial"/>
              </a:rPr>
              <a:t> </a:t>
            </a:r>
            <a:r>
              <a:rPr sz="1900" b="1" spc="-20">
                <a:solidFill>
                  <a:schemeClr val="bg2"/>
                </a:solidFill>
                <a:latin typeface="Tenorite"/>
                <a:cs typeface="Arial"/>
              </a:rPr>
              <a:t>You.</a:t>
            </a:r>
            <a:r>
              <a:rPr lang="en-GB" sz="1900" b="1" spc="-20">
                <a:solidFill>
                  <a:schemeClr val="bg2"/>
                </a:solidFill>
                <a:latin typeface="Tenorite"/>
                <a:cs typeface="Arial"/>
              </a:rPr>
              <a:t> </a:t>
            </a:r>
            <a:endParaRPr lang="en-GB" sz="1900" spc="-20">
              <a:solidFill>
                <a:schemeClr val="bg2"/>
              </a:solidFill>
              <a:latin typeface="Tenorite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380E70-D579-0799-76E8-C76C205D7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64" y="4737099"/>
            <a:ext cx="1972123" cy="18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04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596BF-77AA-151E-29AA-30155E1D3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4">
            <a:extLst>
              <a:ext uri="{FF2B5EF4-FFF2-40B4-BE49-F238E27FC236}">
                <a16:creationId xmlns:a16="http://schemas.microsoft.com/office/drawing/2014/main" id="{0DB64A54-9DDA-FEBE-9306-94DAEF3E4AC3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5B691369-E5F6-B8FE-6216-9375FB4F9CC5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9AD34-1DEB-89DF-A7AD-ADE78E64D63E}"/>
              </a:ext>
            </a:extLst>
          </p:cNvPr>
          <p:cNvSpPr txBox="1"/>
          <p:nvPr/>
        </p:nvSpPr>
        <p:spPr>
          <a:xfrm>
            <a:off x="678493" y="563671"/>
            <a:ext cx="4663052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300" b="1" dirty="0">
                <a:solidFill>
                  <a:srgbClr val="1899D6"/>
                </a:solidFill>
                <a:latin typeface="Tenorite"/>
              </a:rPr>
              <a:t>Contents</a:t>
            </a:r>
            <a:endParaRPr lang="en-US" dirty="0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0AE70B93-A7A1-2046-6E61-91BE44DFA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858" y="1300906"/>
            <a:ext cx="1516186" cy="1516186"/>
          </a:xfrm>
          <a:prstGeom prst="rect">
            <a:avLst/>
          </a:prstGeom>
        </p:spPr>
      </p:pic>
      <p:pic>
        <p:nvPicPr>
          <p:cNvPr id="4" name="Picture 3" descr="A hand putting a coin into a piggy bank&#10;&#10;Description automatically generated">
            <a:extLst>
              <a:ext uri="{FF2B5EF4-FFF2-40B4-BE49-F238E27FC236}">
                <a16:creationId xmlns:a16="http://schemas.microsoft.com/office/drawing/2014/main" id="{C411FBC0-0B31-DC26-90AB-1DE59D657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812" y="-202557"/>
            <a:ext cx="6852299" cy="6858000"/>
          </a:xfrm>
          <a:prstGeom prst="rect">
            <a:avLst/>
          </a:prstGeom>
        </p:spPr>
      </p:pic>
      <p:sp>
        <p:nvSpPr>
          <p:cNvPr id="6" name="object 10">
            <a:extLst>
              <a:ext uri="{FF2B5EF4-FFF2-40B4-BE49-F238E27FC236}">
                <a16:creationId xmlns:a16="http://schemas.microsoft.com/office/drawing/2014/main" id="{EF26171F-0850-B93F-A3D1-45A8BF0504D5}"/>
              </a:ext>
            </a:extLst>
          </p:cNvPr>
          <p:cNvSpPr txBox="1">
            <a:spLocks/>
          </p:cNvSpPr>
          <p:nvPr/>
        </p:nvSpPr>
        <p:spPr>
          <a:xfrm>
            <a:off x="665956" y="1699360"/>
            <a:ext cx="4295707" cy="296683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Role of an Accountant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Digital Transformation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Turning Numbers Into Actionable Decisions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Future Considerations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939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B94D1-40E3-7BFF-9E65-C7BC3C2C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4">
            <a:extLst>
              <a:ext uri="{FF2B5EF4-FFF2-40B4-BE49-F238E27FC236}">
                <a16:creationId xmlns:a16="http://schemas.microsoft.com/office/drawing/2014/main" id="{A4519CC3-4014-D433-56EB-EA8256FFF842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2E42B8E4-952D-6631-2130-17A08C50DC5C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A11115-FC78-B3CC-EF99-095B79FB184D}"/>
              </a:ext>
            </a:extLst>
          </p:cNvPr>
          <p:cNvSpPr txBox="1"/>
          <p:nvPr/>
        </p:nvSpPr>
        <p:spPr>
          <a:xfrm>
            <a:off x="678493" y="563671"/>
            <a:ext cx="4663052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300" b="1" dirty="0">
                <a:solidFill>
                  <a:srgbClr val="1899D6"/>
                </a:solidFill>
                <a:latin typeface="Tenorite"/>
              </a:rPr>
              <a:t>Traditional Role of Accountants</a:t>
            </a:r>
            <a:endParaRPr lang="en-US" dirty="0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BD395FAF-1190-2314-BAE1-BC83EDA6C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858" y="1300906"/>
            <a:ext cx="1516186" cy="1516186"/>
          </a:xfrm>
          <a:prstGeom prst="rect">
            <a:avLst/>
          </a:prstGeom>
        </p:spPr>
      </p:pic>
      <p:pic>
        <p:nvPicPr>
          <p:cNvPr id="4" name="Picture 3" descr="A hand putting a coin into a piggy bank&#10;&#10;Description automatically generated">
            <a:extLst>
              <a:ext uri="{FF2B5EF4-FFF2-40B4-BE49-F238E27FC236}">
                <a16:creationId xmlns:a16="http://schemas.microsoft.com/office/drawing/2014/main" id="{9637FFF6-8582-08F7-03F0-6B47B01A9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812" y="-202557"/>
            <a:ext cx="6852299" cy="6858000"/>
          </a:xfrm>
          <a:prstGeom prst="rect">
            <a:avLst/>
          </a:prstGeom>
        </p:spPr>
      </p:pic>
      <p:sp>
        <p:nvSpPr>
          <p:cNvPr id="6" name="object 10">
            <a:extLst>
              <a:ext uri="{FF2B5EF4-FFF2-40B4-BE49-F238E27FC236}">
                <a16:creationId xmlns:a16="http://schemas.microsoft.com/office/drawing/2014/main" id="{A99A8C8A-8130-1589-A197-206139DD8D4B}"/>
              </a:ext>
            </a:extLst>
          </p:cNvPr>
          <p:cNvSpPr txBox="1">
            <a:spLocks/>
          </p:cNvSpPr>
          <p:nvPr/>
        </p:nvSpPr>
        <p:spPr>
          <a:xfrm>
            <a:off x="665956" y="1699360"/>
            <a:ext cx="4295707" cy="44595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Financial Reporting &amp; Compliance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Record Keeping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Audit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Tax Planning 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Budgeting and Advisory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>
              <a:defRPr sz="1600"/>
            </a:pPr>
            <a:r>
              <a:rPr lang="en-GB" sz="3300" b="1" dirty="0">
                <a:solidFill>
                  <a:srgbClr val="1899D6"/>
                </a:solidFill>
                <a:latin typeface="Tenorite"/>
              </a:rPr>
              <a:t>Is AI to take over?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18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object 2">
            <a:extLst>
              <a:ext uri="{FF2B5EF4-FFF2-40B4-BE49-F238E27FC236}">
                <a16:creationId xmlns:a16="http://schemas.microsoft.com/office/drawing/2014/main" id="{AFB0932C-19DA-AB8D-C2E0-A4136822404F}"/>
              </a:ext>
            </a:extLst>
          </p:cNvPr>
          <p:cNvGrpSpPr/>
          <p:nvPr/>
        </p:nvGrpSpPr>
        <p:grpSpPr>
          <a:xfrm>
            <a:off x="603073" y="547436"/>
            <a:ext cx="9060815" cy="5466676"/>
            <a:chOff x="603652" y="545543"/>
            <a:chExt cx="9060815" cy="5466676"/>
          </a:xfrm>
        </p:grpSpPr>
        <p:sp>
          <p:nvSpPr>
            <p:cNvPr id="22" name="object 4">
              <a:extLst>
                <a:ext uri="{FF2B5EF4-FFF2-40B4-BE49-F238E27FC236}">
                  <a16:creationId xmlns:a16="http://schemas.microsoft.com/office/drawing/2014/main" id="{757A1893-2394-C83A-F93C-CAD301470A2B}"/>
                </a:ext>
              </a:extLst>
            </p:cNvPr>
            <p:cNvSpPr/>
            <p:nvPr/>
          </p:nvSpPr>
          <p:spPr>
            <a:xfrm>
              <a:off x="916684" y="840779"/>
              <a:ext cx="8435975" cy="5171440"/>
            </a:xfrm>
            <a:custGeom>
              <a:avLst/>
              <a:gdLst/>
              <a:ahLst/>
              <a:cxnLst/>
              <a:rect l="l" t="t" r="r" b="b"/>
              <a:pathLst>
                <a:path w="8435975" h="5171440">
                  <a:moveTo>
                    <a:pt x="8180184" y="0"/>
                  </a:moveTo>
                  <a:lnTo>
                    <a:pt x="255714" y="0"/>
                  </a:lnTo>
                  <a:lnTo>
                    <a:pt x="209750" y="4113"/>
                  </a:lnTo>
                  <a:lnTo>
                    <a:pt x="166488" y="15975"/>
                  </a:lnTo>
                  <a:lnTo>
                    <a:pt x="126651" y="34866"/>
                  </a:lnTo>
                  <a:lnTo>
                    <a:pt x="90962" y="60068"/>
                  </a:lnTo>
                  <a:lnTo>
                    <a:pt x="60141" y="90862"/>
                  </a:lnTo>
                  <a:lnTo>
                    <a:pt x="34913" y="126529"/>
                  </a:lnTo>
                  <a:lnTo>
                    <a:pt x="15998" y="166352"/>
                  </a:lnTo>
                  <a:lnTo>
                    <a:pt x="4120" y="209610"/>
                  </a:lnTo>
                  <a:lnTo>
                    <a:pt x="0" y="255587"/>
                  </a:lnTo>
                  <a:lnTo>
                    <a:pt x="0" y="4915496"/>
                  </a:lnTo>
                  <a:lnTo>
                    <a:pt x="4120" y="4961479"/>
                  </a:lnTo>
                  <a:lnTo>
                    <a:pt x="15998" y="5004756"/>
                  </a:lnTo>
                  <a:lnTo>
                    <a:pt x="34913" y="5044604"/>
                  </a:lnTo>
                  <a:lnTo>
                    <a:pt x="60141" y="5080301"/>
                  </a:lnTo>
                  <a:lnTo>
                    <a:pt x="90962" y="5111127"/>
                  </a:lnTo>
                  <a:lnTo>
                    <a:pt x="126651" y="5136359"/>
                  </a:lnTo>
                  <a:lnTo>
                    <a:pt x="166488" y="5155275"/>
                  </a:lnTo>
                  <a:lnTo>
                    <a:pt x="209750" y="5167154"/>
                  </a:lnTo>
                  <a:lnTo>
                    <a:pt x="255714" y="5171274"/>
                  </a:lnTo>
                  <a:lnTo>
                    <a:pt x="8180184" y="5171274"/>
                  </a:lnTo>
                  <a:lnTo>
                    <a:pt x="8226152" y="5167154"/>
                  </a:lnTo>
                  <a:lnTo>
                    <a:pt x="8269416" y="5155275"/>
                  </a:lnTo>
                  <a:lnTo>
                    <a:pt x="8309255" y="5136359"/>
                  </a:lnTo>
                  <a:lnTo>
                    <a:pt x="8344947" y="5111127"/>
                  </a:lnTo>
                  <a:lnTo>
                    <a:pt x="8375768" y="5080301"/>
                  </a:lnTo>
                  <a:lnTo>
                    <a:pt x="8400997" y="5044604"/>
                  </a:lnTo>
                  <a:lnTo>
                    <a:pt x="8419912" y="5004756"/>
                  </a:lnTo>
                  <a:lnTo>
                    <a:pt x="8431791" y="4961479"/>
                  </a:lnTo>
                  <a:lnTo>
                    <a:pt x="8435911" y="4915496"/>
                  </a:lnTo>
                  <a:lnTo>
                    <a:pt x="8435911" y="255587"/>
                  </a:lnTo>
                  <a:lnTo>
                    <a:pt x="8431791" y="209610"/>
                  </a:lnTo>
                  <a:lnTo>
                    <a:pt x="8419912" y="166352"/>
                  </a:lnTo>
                  <a:lnTo>
                    <a:pt x="8400997" y="126529"/>
                  </a:lnTo>
                  <a:lnTo>
                    <a:pt x="8375768" y="90862"/>
                  </a:lnTo>
                  <a:lnTo>
                    <a:pt x="8344947" y="60068"/>
                  </a:lnTo>
                  <a:lnTo>
                    <a:pt x="8309255" y="34866"/>
                  </a:lnTo>
                  <a:lnTo>
                    <a:pt x="8269416" y="15975"/>
                  </a:lnTo>
                  <a:lnTo>
                    <a:pt x="8226152" y="4113"/>
                  </a:lnTo>
                  <a:lnTo>
                    <a:pt x="8180184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5">
              <a:extLst>
                <a:ext uri="{FF2B5EF4-FFF2-40B4-BE49-F238E27FC236}">
                  <a16:creationId xmlns:a16="http://schemas.microsoft.com/office/drawing/2014/main" id="{31539675-6243-DF55-1DB6-0387FD30FE6F}"/>
                </a:ext>
              </a:extLst>
            </p:cNvPr>
            <p:cNvSpPr/>
            <p:nvPr/>
          </p:nvSpPr>
          <p:spPr>
            <a:xfrm>
              <a:off x="603652" y="545543"/>
              <a:ext cx="9060815" cy="5041900"/>
            </a:xfrm>
            <a:custGeom>
              <a:avLst/>
              <a:gdLst/>
              <a:ahLst/>
              <a:cxnLst/>
              <a:rect l="l" t="t" r="r" b="b"/>
              <a:pathLst>
                <a:path w="9060815" h="5041900">
                  <a:moveTo>
                    <a:pt x="0" y="1395133"/>
                  </a:moveTo>
                  <a:lnTo>
                    <a:pt x="0" y="197967"/>
                  </a:lnTo>
                  <a:lnTo>
                    <a:pt x="5485" y="152575"/>
                  </a:lnTo>
                  <a:lnTo>
                    <a:pt x="21110" y="110906"/>
                  </a:lnTo>
                  <a:lnTo>
                    <a:pt x="45627" y="74149"/>
                  </a:lnTo>
                  <a:lnTo>
                    <a:pt x="77790" y="43491"/>
                  </a:lnTo>
                  <a:lnTo>
                    <a:pt x="116352" y="20121"/>
                  </a:lnTo>
                  <a:lnTo>
                    <a:pt x="160065" y="5228"/>
                  </a:lnTo>
                  <a:lnTo>
                    <a:pt x="207683" y="0"/>
                  </a:lnTo>
                  <a:lnTo>
                    <a:pt x="8852903" y="0"/>
                  </a:lnTo>
                  <a:lnTo>
                    <a:pt x="8900521" y="5228"/>
                  </a:lnTo>
                  <a:lnTo>
                    <a:pt x="8944234" y="20121"/>
                  </a:lnTo>
                  <a:lnTo>
                    <a:pt x="8982795" y="43491"/>
                  </a:lnTo>
                  <a:lnTo>
                    <a:pt x="9014958" y="74149"/>
                  </a:lnTo>
                  <a:lnTo>
                    <a:pt x="9039476" y="110906"/>
                  </a:lnTo>
                  <a:lnTo>
                    <a:pt x="9055100" y="152575"/>
                  </a:lnTo>
                  <a:lnTo>
                    <a:pt x="9060586" y="197967"/>
                  </a:lnTo>
                  <a:lnTo>
                    <a:pt x="9060586" y="4843767"/>
                  </a:lnTo>
                  <a:lnTo>
                    <a:pt x="9055100" y="4889158"/>
                  </a:lnTo>
                  <a:lnTo>
                    <a:pt x="9039476" y="4930825"/>
                  </a:lnTo>
                  <a:lnTo>
                    <a:pt x="9014958" y="4967580"/>
                  </a:lnTo>
                  <a:lnTo>
                    <a:pt x="8982795" y="4998235"/>
                  </a:lnTo>
                  <a:lnTo>
                    <a:pt x="8944234" y="5021603"/>
                  </a:lnTo>
                  <a:lnTo>
                    <a:pt x="8900521" y="5036494"/>
                  </a:lnTo>
                  <a:lnTo>
                    <a:pt x="8852903" y="5041722"/>
                  </a:lnTo>
                  <a:lnTo>
                    <a:pt x="6193320" y="5041722"/>
                  </a:lnTo>
                </a:path>
              </a:pathLst>
            </a:custGeom>
            <a:ln w="36499">
              <a:solidFill>
                <a:srgbClr val="069BD7"/>
              </a:solidFill>
            </a:ln>
          </p:spPr>
          <p:txBody>
            <a:bodyPr wrap="square" lIns="0" tIns="0" rIns="0" bIns="0" rtlCol="0"/>
            <a:lstStyle/>
            <a:p>
              <a:endParaRPr>
                <a:solidFill>
                  <a:srgbClr val="1899D6"/>
                </a:solidFill>
              </a:endParaRPr>
            </a:p>
          </p:txBody>
        </p:sp>
      </p:grpSp>
      <p:sp>
        <p:nvSpPr>
          <p:cNvPr id="25" name="object 7">
            <a:extLst>
              <a:ext uri="{FF2B5EF4-FFF2-40B4-BE49-F238E27FC236}">
                <a16:creationId xmlns:a16="http://schemas.microsoft.com/office/drawing/2014/main" id="{A383CE38-68E8-31D8-49FB-E611C0543D2F}"/>
              </a:ext>
            </a:extLst>
          </p:cNvPr>
          <p:cNvSpPr txBox="1"/>
          <p:nvPr/>
        </p:nvSpPr>
        <p:spPr>
          <a:xfrm>
            <a:off x="440104" y="1332058"/>
            <a:ext cx="551888" cy="160172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GB" sz="10300">
                <a:solidFill>
                  <a:schemeClr val="bg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“</a:t>
            </a:r>
            <a:r>
              <a:rPr lang="en-GB" sz="9600">
                <a:solidFill>
                  <a:srgbClr val="1899D6"/>
                </a:solidFill>
                <a:effectLst/>
              </a:rPr>
              <a:t> </a:t>
            </a:r>
            <a:endParaRPr sz="10350">
              <a:solidFill>
                <a:srgbClr val="1899D6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object 8">
            <a:extLst>
              <a:ext uri="{FF2B5EF4-FFF2-40B4-BE49-F238E27FC236}">
                <a16:creationId xmlns:a16="http://schemas.microsoft.com/office/drawing/2014/main" id="{F7382D81-C9CC-20A2-E380-3B8EF94C59AB}"/>
              </a:ext>
            </a:extLst>
          </p:cNvPr>
          <p:cNvPicPr/>
          <p:nvPr/>
        </p:nvPicPr>
        <p:blipFill>
          <a:blip r:embed="rId2"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00" y="-304800"/>
            <a:ext cx="4419600" cy="4419600"/>
          </a:xfrm>
          <a:prstGeom prst="rect">
            <a:avLst/>
          </a:prstGeom>
        </p:spPr>
      </p:pic>
      <p:sp>
        <p:nvSpPr>
          <p:cNvPr id="27" name="object 9">
            <a:extLst>
              <a:ext uri="{FF2B5EF4-FFF2-40B4-BE49-F238E27FC236}">
                <a16:creationId xmlns:a16="http://schemas.microsoft.com/office/drawing/2014/main" id="{5B52B310-3BDB-38C0-7866-4BB8E36B1379}"/>
              </a:ext>
            </a:extLst>
          </p:cNvPr>
          <p:cNvSpPr txBox="1"/>
          <p:nvPr/>
        </p:nvSpPr>
        <p:spPr>
          <a:xfrm rot="10800000">
            <a:off x="6095999" y="4613415"/>
            <a:ext cx="838199" cy="13468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0190"/>
              </a:lnSpc>
            </a:pPr>
            <a:r>
              <a:rPr lang="en-GB" sz="10300">
                <a:solidFill>
                  <a:schemeClr val="bg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“</a:t>
            </a:r>
            <a:r>
              <a:rPr lang="en-GB" sz="9600">
                <a:solidFill>
                  <a:srgbClr val="1899D6"/>
                </a:solidFill>
                <a:effectLst/>
              </a:rPr>
              <a:t> </a:t>
            </a:r>
            <a:endParaRPr sz="10350">
              <a:solidFill>
                <a:srgbClr val="1899D6"/>
              </a:solidFill>
              <a:latin typeface="Aptos" panose="020B0004020202020204" pitchFamily="34" charset="0"/>
              <a:cs typeface="Arial"/>
            </a:endParaRPr>
          </a:p>
        </p:txBody>
      </p:sp>
      <p:sp>
        <p:nvSpPr>
          <p:cNvPr id="31" name="object 10">
            <a:extLst>
              <a:ext uri="{FF2B5EF4-FFF2-40B4-BE49-F238E27FC236}">
                <a16:creationId xmlns:a16="http://schemas.microsoft.com/office/drawing/2014/main" id="{CE9DB992-7240-E55B-B49A-3737C9DCD0C4}"/>
              </a:ext>
            </a:extLst>
          </p:cNvPr>
          <p:cNvSpPr txBox="1">
            <a:spLocks/>
          </p:cNvSpPr>
          <p:nvPr/>
        </p:nvSpPr>
        <p:spPr>
          <a:xfrm>
            <a:off x="1676042" y="1753989"/>
            <a:ext cx="6777355" cy="255185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 marR="5080">
              <a:lnSpc>
                <a:spcPct val="143700"/>
              </a:lnSpc>
              <a:spcBef>
                <a:spcPts val="95"/>
              </a:spcBef>
            </a:pPr>
            <a:endParaRPr lang="en-GB" sz="1900" spc="-10" dirty="0">
              <a:solidFill>
                <a:schemeClr val="tx1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12700" marR="5080">
              <a:lnSpc>
                <a:spcPct val="143700"/>
              </a:lnSpc>
              <a:spcBef>
                <a:spcPts val="95"/>
              </a:spcBef>
            </a:pPr>
            <a:endParaRPr lang="en-GB" sz="1900" spc="-10" dirty="0">
              <a:solidFill>
                <a:schemeClr val="tx1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12700" marR="5080">
              <a:lnSpc>
                <a:spcPct val="143700"/>
              </a:lnSpc>
              <a:spcBef>
                <a:spcPts val="95"/>
              </a:spcBef>
            </a:pPr>
            <a:r>
              <a:rPr lang="en-GB" sz="1900" spc="-10" dirty="0">
                <a:solidFill>
                  <a:schemeClr val="tx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There are two ways to face the future. You can face the future with anticipation, or you can face it with apprehension.</a:t>
            </a:r>
          </a:p>
          <a:p>
            <a:pPr marL="12700" marR="5080">
              <a:lnSpc>
                <a:spcPct val="143700"/>
              </a:lnSpc>
              <a:spcBef>
                <a:spcPts val="95"/>
              </a:spcBef>
            </a:pPr>
            <a:endParaRPr lang="en-GB" sz="1900" spc="-10" dirty="0">
              <a:solidFill>
                <a:schemeClr val="tx1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12700" marR="5080">
              <a:lnSpc>
                <a:spcPct val="143700"/>
              </a:lnSpc>
              <a:spcBef>
                <a:spcPts val="95"/>
              </a:spcBef>
            </a:pPr>
            <a:r>
              <a:rPr lang="en-GB" sz="1900" b="1" spc="-10" dirty="0">
                <a:solidFill>
                  <a:schemeClr val="tx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Jim Rohn</a:t>
            </a: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4FAC3D39-51F0-BBB7-E7AA-AE3D492544A0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6" name="object 14">
            <a:extLst>
              <a:ext uri="{FF2B5EF4-FFF2-40B4-BE49-F238E27FC236}">
                <a16:creationId xmlns:a16="http://schemas.microsoft.com/office/drawing/2014/main" id="{0E17AB0E-ABDC-EE36-C675-BE7F587C8DCC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Picture 3" descr="A blue and black logo&#10;&#10;Description automatically generated">
            <a:extLst>
              <a:ext uri="{FF2B5EF4-FFF2-40B4-BE49-F238E27FC236}">
                <a16:creationId xmlns:a16="http://schemas.microsoft.com/office/drawing/2014/main" id="{C3F33A6C-647F-5DF2-FBDF-D8ED56829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3872" y="262791"/>
            <a:ext cx="1190585" cy="107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08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bg object 16">
            <a:extLst>
              <a:ext uri="{FF2B5EF4-FFF2-40B4-BE49-F238E27FC236}">
                <a16:creationId xmlns:a16="http://schemas.microsoft.com/office/drawing/2014/main" id="{41C5BA6E-36A5-6FAD-7127-F4802D7B46B0}"/>
              </a:ext>
            </a:extLst>
          </p:cNvPr>
          <p:cNvSpPr/>
          <p:nvPr/>
        </p:nvSpPr>
        <p:spPr>
          <a:xfrm>
            <a:off x="-41657" y="-8055"/>
            <a:ext cx="12193270" cy="6858000"/>
          </a:xfrm>
          <a:custGeom>
            <a:avLst/>
            <a:gdLst/>
            <a:ahLst/>
            <a:cxnLst/>
            <a:rect l="l" t="t" r="r" b="b"/>
            <a:pathLst>
              <a:path w="12193270" h="6858000">
                <a:moveTo>
                  <a:pt x="12193206" y="0"/>
                </a:moveTo>
                <a:lnTo>
                  <a:pt x="0" y="0"/>
                </a:lnTo>
                <a:lnTo>
                  <a:pt x="0" y="6858000"/>
                </a:lnTo>
                <a:lnTo>
                  <a:pt x="12193206" y="6858000"/>
                </a:lnTo>
                <a:lnTo>
                  <a:pt x="12193206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>
              <a:solidFill>
                <a:schemeClr val="bg2"/>
              </a:solidFill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67B87927-7A8E-7A1A-4BF0-B2AF71F002A8}"/>
              </a:ext>
            </a:extLst>
          </p:cNvPr>
          <p:cNvGrpSpPr/>
          <p:nvPr/>
        </p:nvGrpSpPr>
        <p:grpSpPr>
          <a:xfrm>
            <a:off x="544117" y="1902054"/>
            <a:ext cx="3447415" cy="2080149"/>
            <a:chOff x="544117" y="1902054"/>
            <a:chExt cx="3447415" cy="2080149"/>
          </a:xfrm>
        </p:grpSpPr>
        <p:sp>
          <p:nvSpPr>
            <p:cNvPr id="64" name="object 4">
              <a:extLst>
                <a:ext uri="{FF2B5EF4-FFF2-40B4-BE49-F238E27FC236}">
                  <a16:creationId xmlns:a16="http://schemas.microsoft.com/office/drawing/2014/main" id="{1FE61990-61CB-E0D0-E3F7-EA477CEE1DD6}"/>
                </a:ext>
              </a:extLst>
            </p:cNvPr>
            <p:cNvSpPr/>
            <p:nvPr/>
          </p:nvSpPr>
          <p:spPr>
            <a:xfrm>
              <a:off x="672721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AD25E764-BCC4-9A8A-98EE-1B80E0B5760A}"/>
                </a:ext>
              </a:extLst>
            </p:cNvPr>
            <p:cNvSpPr/>
            <p:nvPr/>
          </p:nvSpPr>
          <p:spPr>
            <a:xfrm>
              <a:off x="54411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6" name="object 7">
            <a:extLst>
              <a:ext uri="{FF2B5EF4-FFF2-40B4-BE49-F238E27FC236}">
                <a16:creationId xmlns:a16="http://schemas.microsoft.com/office/drawing/2014/main" id="{E2339289-7BA6-859B-1157-FB3AA7FA0559}"/>
              </a:ext>
            </a:extLst>
          </p:cNvPr>
          <p:cNvGrpSpPr/>
          <p:nvPr/>
        </p:nvGrpSpPr>
        <p:grpSpPr>
          <a:xfrm>
            <a:off x="4316073" y="1885690"/>
            <a:ext cx="3479800" cy="2096135"/>
            <a:chOff x="4316073" y="1885690"/>
            <a:chExt cx="3479800" cy="2096135"/>
          </a:xfrm>
        </p:grpSpPr>
        <p:sp>
          <p:nvSpPr>
            <p:cNvPr id="67" name="object 8">
              <a:extLst>
                <a:ext uri="{FF2B5EF4-FFF2-40B4-BE49-F238E27FC236}">
                  <a16:creationId xmlns:a16="http://schemas.microsoft.com/office/drawing/2014/main" id="{D78A369A-8951-ABF3-4644-2AA46D4BC329}"/>
                </a:ext>
              </a:extLst>
            </p:cNvPr>
            <p:cNvSpPr/>
            <p:nvPr/>
          </p:nvSpPr>
          <p:spPr>
            <a:xfrm>
              <a:off x="4461042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2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2" y="1967407"/>
                  </a:lnTo>
                  <a:lnTo>
                    <a:pt x="3112096" y="1967407"/>
                  </a:lnTo>
                  <a:lnTo>
                    <a:pt x="3149968" y="1959762"/>
                  </a:lnTo>
                  <a:lnTo>
                    <a:pt x="3180894" y="1938912"/>
                  </a:lnTo>
                  <a:lnTo>
                    <a:pt x="3201745" y="1907989"/>
                  </a:lnTo>
                  <a:lnTo>
                    <a:pt x="3209391" y="1870125"/>
                  </a:lnTo>
                  <a:lnTo>
                    <a:pt x="3209391" y="97282"/>
                  </a:lnTo>
                  <a:lnTo>
                    <a:pt x="3201745" y="59418"/>
                  </a:lnTo>
                  <a:lnTo>
                    <a:pt x="3180894" y="28495"/>
                  </a:lnTo>
                  <a:lnTo>
                    <a:pt x="3149968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9">
              <a:extLst>
                <a:ext uri="{FF2B5EF4-FFF2-40B4-BE49-F238E27FC236}">
                  <a16:creationId xmlns:a16="http://schemas.microsoft.com/office/drawing/2014/main" id="{8EAB1E04-55C9-993A-CCF4-147C7F1427AD}"/>
                </a:ext>
              </a:extLst>
            </p:cNvPr>
            <p:cNvSpPr/>
            <p:nvPr/>
          </p:nvSpPr>
          <p:spPr>
            <a:xfrm>
              <a:off x="433243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9" name="object 11">
            <a:extLst>
              <a:ext uri="{FF2B5EF4-FFF2-40B4-BE49-F238E27FC236}">
                <a16:creationId xmlns:a16="http://schemas.microsoft.com/office/drawing/2014/main" id="{2E293B0C-2CDD-9A4D-27D0-869B749F97AE}"/>
              </a:ext>
            </a:extLst>
          </p:cNvPr>
          <p:cNvGrpSpPr/>
          <p:nvPr/>
        </p:nvGrpSpPr>
        <p:grpSpPr>
          <a:xfrm>
            <a:off x="8125411" y="1885690"/>
            <a:ext cx="3479800" cy="2096135"/>
            <a:chOff x="8125411" y="1885690"/>
            <a:chExt cx="3479800" cy="2096135"/>
          </a:xfrm>
        </p:grpSpPr>
        <p:sp>
          <p:nvSpPr>
            <p:cNvPr id="70" name="object 12">
              <a:extLst>
                <a:ext uri="{FF2B5EF4-FFF2-40B4-BE49-F238E27FC236}">
                  <a16:creationId xmlns:a16="http://schemas.microsoft.com/office/drawing/2014/main" id="{2BA6D368-F1B4-6BB3-8C39-673E6DC8B2A8}"/>
                </a:ext>
              </a:extLst>
            </p:cNvPr>
            <p:cNvSpPr/>
            <p:nvPr/>
          </p:nvSpPr>
          <p:spPr>
            <a:xfrm>
              <a:off x="8270379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13">
              <a:extLst>
                <a:ext uri="{FF2B5EF4-FFF2-40B4-BE49-F238E27FC236}">
                  <a16:creationId xmlns:a16="http://schemas.microsoft.com/office/drawing/2014/main" id="{538A5AB8-1956-7A02-A5F7-D68CAB373813}"/>
                </a:ext>
              </a:extLst>
            </p:cNvPr>
            <p:cNvSpPr/>
            <p:nvPr/>
          </p:nvSpPr>
          <p:spPr>
            <a:xfrm>
              <a:off x="8141775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object 15">
            <a:extLst>
              <a:ext uri="{FF2B5EF4-FFF2-40B4-BE49-F238E27FC236}">
                <a16:creationId xmlns:a16="http://schemas.microsoft.com/office/drawing/2014/main" id="{65091CD3-C5E9-9637-6BCC-83A6A9D90DBA}"/>
              </a:ext>
            </a:extLst>
          </p:cNvPr>
          <p:cNvSpPr txBox="1"/>
          <p:nvPr/>
        </p:nvSpPr>
        <p:spPr>
          <a:xfrm>
            <a:off x="672890" y="4037435"/>
            <a:ext cx="3131185" cy="223330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Replacing traditional annual statutory and tax filings –value add services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Providing tailored packages to meet specific needs – Fractional roles, seconding staff, training internal staff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0" name="object 16">
            <a:extLst>
              <a:ext uri="{FF2B5EF4-FFF2-40B4-BE49-F238E27FC236}">
                <a16:creationId xmlns:a16="http://schemas.microsoft.com/office/drawing/2014/main" id="{99C835F0-2130-1D06-B6B4-716E21338FFD}"/>
              </a:ext>
            </a:extLst>
          </p:cNvPr>
          <p:cNvSpPr txBox="1"/>
          <p:nvPr/>
        </p:nvSpPr>
        <p:spPr>
          <a:xfrm>
            <a:off x="8278555" y="4037435"/>
            <a:ext cx="2952115" cy="140230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Automation through cloud accounting platforms and complementary app stacks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Developing skills </a:t>
            </a:r>
          </a:p>
        </p:txBody>
      </p:sp>
      <p:sp>
        <p:nvSpPr>
          <p:cNvPr id="81" name="object 17">
            <a:extLst>
              <a:ext uri="{FF2B5EF4-FFF2-40B4-BE49-F238E27FC236}">
                <a16:creationId xmlns:a16="http://schemas.microsoft.com/office/drawing/2014/main" id="{3037D889-649B-3929-2270-ED5ED2A97967}"/>
              </a:ext>
            </a:extLst>
          </p:cNvPr>
          <p:cNvSpPr txBox="1"/>
          <p:nvPr/>
        </p:nvSpPr>
        <p:spPr>
          <a:xfrm>
            <a:off x="4469301" y="4037435"/>
            <a:ext cx="2486025" cy="223330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Providing insights on trends and past performance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Forecasting assessing goals, factoring local and global market conditions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35E07F-3CB8-E9CF-785B-91BF08980948}"/>
              </a:ext>
            </a:extLst>
          </p:cNvPr>
          <p:cNvSpPr txBox="1"/>
          <p:nvPr/>
        </p:nvSpPr>
        <p:spPr>
          <a:xfrm>
            <a:off x="685800" y="2514600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Shift from Compliance to Strategic Advisory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6CA0B7-37DD-3737-3BF9-F0345BAFEF47}"/>
              </a:ext>
            </a:extLst>
          </p:cNvPr>
          <p:cNvSpPr txBox="1"/>
          <p:nvPr/>
        </p:nvSpPr>
        <p:spPr>
          <a:xfrm>
            <a:off x="449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Focus on Planning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CD8A0-284E-0ECC-6DB4-2498EB793CCA}"/>
              </a:ext>
            </a:extLst>
          </p:cNvPr>
          <p:cNvSpPr txBox="1"/>
          <p:nvPr/>
        </p:nvSpPr>
        <p:spPr>
          <a:xfrm>
            <a:off x="830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Technology Integration</a:t>
            </a: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1C30CA58-A0A9-8031-14EC-273D16023894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rgbClr val="FFFFFF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rgbClr val="FFFFFF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rgbClr val="FFFFFF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latin typeface="Tenorite" pitchFamily="2" charset="0"/>
              <a:cs typeface="Arial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189F5F8C-E441-54DD-FF43-C7FF44F133B2}"/>
              </a:ext>
            </a:extLst>
          </p:cNvPr>
          <p:cNvSpPr/>
          <p:nvPr/>
        </p:nvSpPr>
        <p:spPr>
          <a:xfrm flipV="1">
            <a:off x="0" y="6529209"/>
            <a:ext cx="92964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346AAD6D-0C4E-88D8-2EE4-BB2353DAED13}"/>
              </a:ext>
            </a:extLst>
          </p:cNvPr>
          <p:cNvSpPr txBox="1">
            <a:spLocks/>
          </p:cNvSpPr>
          <p:nvPr/>
        </p:nvSpPr>
        <p:spPr>
          <a:xfrm>
            <a:off x="515056" y="375312"/>
            <a:ext cx="5051425" cy="1029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GB" sz="3300" b="1" spc="70" dirty="0">
                <a:solidFill>
                  <a:schemeClr val="bg1"/>
                </a:solidFill>
                <a:latin typeface="Tenorite" pitchFamily="2" charset="0"/>
                <a:cs typeface="Arial" panose="020B0604020202020204" pitchFamily="34" charset="0"/>
              </a:rPr>
              <a:t>Evolving Role of an Accountant</a:t>
            </a:r>
            <a:endParaRPr lang="en-GB" sz="3300" b="1" spc="-20" dirty="0">
              <a:solidFill>
                <a:schemeClr val="bg1"/>
              </a:solidFill>
              <a:latin typeface="Tenorite" pitchFamily="2" charset="0"/>
              <a:cs typeface="Arial" panose="020B0604020202020204" pitchFamily="34" charset="0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5C62A68F-529A-3B68-7127-0EEC1BBE2AF5}"/>
              </a:ext>
            </a:extLst>
          </p:cNvPr>
          <p:cNvSpPr txBox="1">
            <a:spLocks/>
          </p:cNvSpPr>
          <p:nvPr/>
        </p:nvSpPr>
        <p:spPr>
          <a:xfrm>
            <a:off x="519745" y="896609"/>
            <a:ext cx="505142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45"/>
              </a:spcBef>
            </a:pPr>
            <a:endParaRPr lang="en-GB" sz="2000" dirty="0">
              <a:latin typeface="Tenorite" pitchFamily="2" charset="0"/>
            </a:endParaRPr>
          </a:p>
        </p:txBody>
      </p:sp>
      <p:pic>
        <p:nvPicPr>
          <p:cNvPr id="13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3E3A9FD0-121B-DA49-7A4C-E40B418C6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389" y="104855"/>
            <a:ext cx="1516186" cy="15161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4">
            <a:extLst>
              <a:ext uri="{FF2B5EF4-FFF2-40B4-BE49-F238E27FC236}">
                <a16:creationId xmlns:a16="http://schemas.microsoft.com/office/drawing/2014/main" id="{489412EF-CC29-53AC-D267-BBE66F4DAF5E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696D7B29-D5CE-2718-23A2-4D5AB792965C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7B316-EBFF-F168-4CAA-A30F9B45343F}"/>
              </a:ext>
            </a:extLst>
          </p:cNvPr>
          <p:cNvSpPr txBox="1"/>
          <p:nvPr/>
        </p:nvSpPr>
        <p:spPr>
          <a:xfrm>
            <a:off x="678493" y="563671"/>
            <a:ext cx="4663052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300" b="1" dirty="0">
                <a:solidFill>
                  <a:srgbClr val="1899D6"/>
                </a:solidFill>
                <a:latin typeface="Tenorite"/>
              </a:rPr>
              <a:t>Digital Transformation – Cloud Systems</a:t>
            </a:r>
            <a:endParaRPr lang="en-US" dirty="0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54E2C271-252F-56A7-AB31-3B37160E4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858" y="1300906"/>
            <a:ext cx="1516186" cy="1516186"/>
          </a:xfrm>
          <a:prstGeom prst="rect">
            <a:avLst/>
          </a:prstGeom>
        </p:spPr>
      </p:pic>
      <p:pic>
        <p:nvPicPr>
          <p:cNvPr id="4" name="Picture 3" descr="A hand putting a coin into a piggy bank&#10;&#10;Description automatically generated">
            <a:extLst>
              <a:ext uri="{FF2B5EF4-FFF2-40B4-BE49-F238E27FC236}">
                <a16:creationId xmlns:a16="http://schemas.microsoft.com/office/drawing/2014/main" id="{FC5CD176-9885-EF87-E9DB-18CFCAE7C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812" y="-202557"/>
            <a:ext cx="6852299" cy="6858000"/>
          </a:xfrm>
          <a:prstGeom prst="rect">
            <a:avLst/>
          </a:prstGeom>
        </p:spPr>
      </p:pic>
      <p:sp>
        <p:nvSpPr>
          <p:cNvPr id="6" name="object 10">
            <a:extLst>
              <a:ext uri="{FF2B5EF4-FFF2-40B4-BE49-F238E27FC236}">
                <a16:creationId xmlns:a16="http://schemas.microsoft.com/office/drawing/2014/main" id="{53AB8CDB-B0CF-2E31-18E3-B9E1922AB771}"/>
              </a:ext>
            </a:extLst>
          </p:cNvPr>
          <p:cNvSpPr txBox="1">
            <a:spLocks/>
          </p:cNvSpPr>
          <p:nvPr/>
        </p:nvSpPr>
        <p:spPr>
          <a:xfrm>
            <a:off x="665957" y="1699360"/>
            <a:ext cx="4150488" cy="493660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Ergonomic and cheaper than (most) desktop systems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Meaningful reports ran instantly 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Track different revenue streams easily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Automation of routine tasks: Bank reconciliation, invoice processing and credit control, accounting journals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Cloud-based accessibility and collaboration: Teams can access financial data anytime, anywhere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Integration with apps for efficiency: connections with  invoice capture, payroll, inventory, and CRM apps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Audit trails and accountability</a:t>
            </a:r>
          </a:p>
        </p:txBody>
      </p:sp>
    </p:spTree>
    <p:extLst>
      <p:ext uri="{BB962C8B-B14F-4D97-AF65-F5344CB8AC3E}">
        <p14:creationId xmlns:p14="http://schemas.microsoft.com/office/powerpoint/2010/main" val="1211438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F8D43-A7CF-B2D2-D7AF-54FA13620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bg object 16">
            <a:extLst>
              <a:ext uri="{FF2B5EF4-FFF2-40B4-BE49-F238E27FC236}">
                <a16:creationId xmlns:a16="http://schemas.microsoft.com/office/drawing/2014/main" id="{1BDCB18A-AF70-B255-6E06-9D05C06756C1}"/>
              </a:ext>
            </a:extLst>
          </p:cNvPr>
          <p:cNvSpPr/>
          <p:nvPr/>
        </p:nvSpPr>
        <p:spPr>
          <a:xfrm>
            <a:off x="-41657" y="-8055"/>
            <a:ext cx="12193270" cy="6858000"/>
          </a:xfrm>
          <a:custGeom>
            <a:avLst/>
            <a:gdLst/>
            <a:ahLst/>
            <a:cxnLst/>
            <a:rect l="l" t="t" r="r" b="b"/>
            <a:pathLst>
              <a:path w="12193270" h="6858000">
                <a:moveTo>
                  <a:pt x="12193206" y="0"/>
                </a:moveTo>
                <a:lnTo>
                  <a:pt x="0" y="0"/>
                </a:lnTo>
                <a:lnTo>
                  <a:pt x="0" y="6858000"/>
                </a:lnTo>
                <a:lnTo>
                  <a:pt x="12193206" y="6858000"/>
                </a:lnTo>
                <a:lnTo>
                  <a:pt x="12193206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2"/>
              </a:solidFill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19CD1F8E-0EEB-C6C0-BB3D-3F1E8A999824}"/>
              </a:ext>
            </a:extLst>
          </p:cNvPr>
          <p:cNvGrpSpPr/>
          <p:nvPr/>
        </p:nvGrpSpPr>
        <p:grpSpPr>
          <a:xfrm>
            <a:off x="544117" y="1902054"/>
            <a:ext cx="3447415" cy="2080149"/>
            <a:chOff x="544117" y="1902054"/>
            <a:chExt cx="3447415" cy="2080149"/>
          </a:xfrm>
        </p:grpSpPr>
        <p:sp>
          <p:nvSpPr>
            <p:cNvPr id="64" name="object 4">
              <a:extLst>
                <a:ext uri="{FF2B5EF4-FFF2-40B4-BE49-F238E27FC236}">
                  <a16:creationId xmlns:a16="http://schemas.microsoft.com/office/drawing/2014/main" id="{B8627ABB-EAAE-937E-A772-8694443D43C3}"/>
                </a:ext>
              </a:extLst>
            </p:cNvPr>
            <p:cNvSpPr/>
            <p:nvPr/>
          </p:nvSpPr>
          <p:spPr>
            <a:xfrm>
              <a:off x="672721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EE0620A2-12F9-49D6-D916-FAEB485A1C37}"/>
                </a:ext>
              </a:extLst>
            </p:cNvPr>
            <p:cNvSpPr/>
            <p:nvPr/>
          </p:nvSpPr>
          <p:spPr>
            <a:xfrm>
              <a:off x="54411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6" name="object 7">
            <a:extLst>
              <a:ext uri="{FF2B5EF4-FFF2-40B4-BE49-F238E27FC236}">
                <a16:creationId xmlns:a16="http://schemas.microsoft.com/office/drawing/2014/main" id="{B170E25B-D91B-D4E7-37FC-3C4BEEAAF8A1}"/>
              </a:ext>
            </a:extLst>
          </p:cNvPr>
          <p:cNvGrpSpPr/>
          <p:nvPr/>
        </p:nvGrpSpPr>
        <p:grpSpPr>
          <a:xfrm>
            <a:off x="4316073" y="1885690"/>
            <a:ext cx="3479800" cy="2096135"/>
            <a:chOff x="4316073" y="1885690"/>
            <a:chExt cx="3479800" cy="2096135"/>
          </a:xfrm>
        </p:grpSpPr>
        <p:sp>
          <p:nvSpPr>
            <p:cNvPr id="67" name="object 8">
              <a:extLst>
                <a:ext uri="{FF2B5EF4-FFF2-40B4-BE49-F238E27FC236}">
                  <a16:creationId xmlns:a16="http://schemas.microsoft.com/office/drawing/2014/main" id="{60A5A737-F940-5383-0AED-C1E8C39AFC35}"/>
                </a:ext>
              </a:extLst>
            </p:cNvPr>
            <p:cNvSpPr/>
            <p:nvPr/>
          </p:nvSpPr>
          <p:spPr>
            <a:xfrm>
              <a:off x="4461042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2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2" y="1967407"/>
                  </a:lnTo>
                  <a:lnTo>
                    <a:pt x="3112096" y="1967407"/>
                  </a:lnTo>
                  <a:lnTo>
                    <a:pt x="3149968" y="1959762"/>
                  </a:lnTo>
                  <a:lnTo>
                    <a:pt x="3180894" y="1938912"/>
                  </a:lnTo>
                  <a:lnTo>
                    <a:pt x="3201745" y="1907989"/>
                  </a:lnTo>
                  <a:lnTo>
                    <a:pt x="3209391" y="1870125"/>
                  </a:lnTo>
                  <a:lnTo>
                    <a:pt x="3209391" y="97282"/>
                  </a:lnTo>
                  <a:lnTo>
                    <a:pt x="3201745" y="59418"/>
                  </a:lnTo>
                  <a:lnTo>
                    <a:pt x="3180894" y="28495"/>
                  </a:lnTo>
                  <a:lnTo>
                    <a:pt x="3149968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9">
              <a:extLst>
                <a:ext uri="{FF2B5EF4-FFF2-40B4-BE49-F238E27FC236}">
                  <a16:creationId xmlns:a16="http://schemas.microsoft.com/office/drawing/2014/main" id="{9C7C546D-9CC9-5181-8357-01AC23770DAF}"/>
                </a:ext>
              </a:extLst>
            </p:cNvPr>
            <p:cNvSpPr/>
            <p:nvPr/>
          </p:nvSpPr>
          <p:spPr>
            <a:xfrm>
              <a:off x="433243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9" name="object 11">
            <a:extLst>
              <a:ext uri="{FF2B5EF4-FFF2-40B4-BE49-F238E27FC236}">
                <a16:creationId xmlns:a16="http://schemas.microsoft.com/office/drawing/2014/main" id="{532C3BF6-D837-CD7F-AAFA-C2DCA8959D24}"/>
              </a:ext>
            </a:extLst>
          </p:cNvPr>
          <p:cNvGrpSpPr/>
          <p:nvPr/>
        </p:nvGrpSpPr>
        <p:grpSpPr>
          <a:xfrm>
            <a:off x="8125411" y="1885690"/>
            <a:ext cx="3479800" cy="2096135"/>
            <a:chOff x="8125411" y="1885690"/>
            <a:chExt cx="3479800" cy="2096135"/>
          </a:xfrm>
        </p:grpSpPr>
        <p:sp>
          <p:nvSpPr>
            <p:cNvPr id="70" name="object 12">
              <a:extLst>
                <a:ext uri="{FF2B5EF4-FFF2-40B4-BE49-F238E27FC236}">
                  <a16:creationId xmlns:a16="http://schemas.microsoft.com/office/drawing/2014/main" id="{229798F6-0053-8CB9-7E04-A463D8A6487E}"/>
                </a:ext>
              </a:extLst>
            </p:cNvPr>
            <p:cNvSpPr/>
            <p:nvPr/>
          </p:nvSpPr>
          <p:spPr>
            <a:xfrm>
              <a:off x="8270379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13">
              <a:extLst>
                <a:ext uri="{FF2B5EF4-FFF2-40B4-BE49-F238E27FC236}">
                  <a16:creationId xmlns:a16="http://schemas.microsoft.com/office/drawing/2014/main" id="{4EA3DD97-2E2D-28F8-3241-E8C42F65F786}"/>
                </a:ext>
              </a:extLst>
            </p:cNvPr>
            <p:cNvSpPr/>
            <p:nvPr/>
          </p:nvSpPr>
          <p:spPr>
            <a:xfrm>
              <a:off x="8141775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object 15">
            <a:extLst>
              <a:ext uri="{FF2B5EF4-FFF2-40B4-BE49-F238E27FC236}">
                <a16:creationId xmlns:a16="http://schemas.microsoft.com/office/drawing/2014/main" id="{0E7367EA-B8D0-CC4D-E18E-8E9B7D66333B}"/>
              </a:ext>
            </a:extLst>
          </p:cNvPr>
          <p:cNvSpPr txBox="1"/>
          <p:nvPr/>
        </p:nvSpPr>
        <p:spPr>
          <a:xfrm>
            <a:off x="672890" y="4037435"/>
            <a:ext cx="3131185" cy="278730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Monitor for growth/decline, seasonality and customer acquisitions.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– pricing adjustments, PR Improvements, marketing campaigns 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80" name="object 16">
            <a:extLst>
              <a:ext uri="{FF2B5EF4-FFF2-40B4-BE49-F238E27FC236}">
                <a16:creationId xmlns:a16="http://schemas.microsoft.com/office/drawing/2014/main" id="{3AE18CF2-DC1C-07DA-B3D9-F6FEB675E981}"/>
              </a:ext>
            </a:extLst>
          </p:cNvPr>
          <p:cNvSpPr txBox="1"/>
          <p:nvPr/>
        </p:nvSpPr>
        <p:spPr>
          <a:xfrm>
            <a:off x="8278555" y="4037435"/>
            <a:ext cx="2952115" cy="223330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Show which products/services deliver better than others.  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- Focus on more profitable projects, review pricing,  investment in CAPEX</a:t>
            </a:r>
          </a:p>
        </p:txBody>
      </p:sp>
      <p:sp>
        <p:nvSpPr>
          <p:cNvPr id="81" name="object 17">
            <a:extLst>
              <a:ext uri="{FF2B5EF4-FFF2-40B4-BE49-F238E27FC236}">
                <a16:creationId xmlns:a16="http://schemas.microsoft.com/office/drawing/2014/main" id="{6BD1571B-23DA-353F-CF7A-B46BD4F6B3EB}"/>
              </a:ext>
            </a:extLst>
          </p:cNvPr>
          <p:cNvSpPr txBox="1"/>
          <p:nvPr/>
        </p:nvSpPr>
        <p:spPr>
          <a:xfrm>
            <a:off x="4469301" y="4037435"/>
            <a:ext cx="2486025" cy="251030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Monitoring rising costs and overspending as well as inefficiencies.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– Negotiate supplier contracts, review processes and investigate material differences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EC45A-7996-60AE-8323-54A5F59AC118}"/>
              </a:ext>
            </a:extLst>
          </p:cNvPr>
          <p:cNvSpPr txBox="1"/>
          <p:nvPr/>
        </p:nvSpPr>
        <p:spPr>
          <a:xfrm>
            <a:off x="68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Revenue Trends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2BFFF-3396-2F8A-BD9F-2414C2D3BF81}"/>
              </a:ext>
            </a:extLst>
          </p:cNvPr>
          <p:cNvSpPr txBox="1"/>
          <p:nvPr/>
        </p:nvSpPr>
        <p:spPr>
          <a:xfrm>
            <a:off x="449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Expense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D514A-1AB5-5CA1-65AD-6C1D35CD3992}"/>
              </a:ext>
            </a:extLst>
          </p:cNvPr>
          <p:cNvSpPr txBox="1"/>
          <p:nvPr/>
        </p:nvSpPr>
        <p:spPr>
          <a:xfrm>
            <a:off x="830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Profit margins</a:t>
            </a: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CE90D55-96BB-093E-FB4A-3EA504E7CBC1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rgbClr val="FFFFFF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rgbClr val="FFFFFF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rgbClr val="FFFFFF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latin typeface="Tenorite" pitchFamily="2" charset="0"/>
              <a:cs typeface="Arial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5F390907-62A6-131F-41CA-4529021616F1}"/>
              </a:ext>
            </a:extLst>
          </p:cNvPr>
          <p:cNvSpPr/>
          <p:nvPr/>
        </p:nvSpPr>
        <p:spPr>
          <a:xfrm flipV="1">
            <a:off x="0" y="6529209"/>
            <a:ext cx="92964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A44AACBC-6CEB-BB5B-9609-3405D305DA40}"/>
              </a:ext>
            </a:extLst>
          </p:cNvPr>
          <p:cNvSpPr txBox="1">
            <a:spLocks/>
          </p:cNvSpPr>
          <p:nvPr/>
        </p:nvSpPr>
        <p:spPr>
          <a:xfrm>
            <a:off x="515056" y="375312"/>
            <a:ext cx="5051425" cy="1029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GB" sz="3300" b="1" spc="70" dirty="0">
                <a:solidFill>
                  <a:schemeClr val="bg1"/>
                </a:solidFill>
                <a:latin typeface="Tenorite" pitchFamily="2" charset="0"/>
                <a:cs typeface="Arial" panose="020B0604020202020204" pitchFamily="34" charset="0"/>
              </a:rPr>
              <a:t>Turning Numbers Into Actionable Decisions</a:t>
            </a:r>
            <a:endParaRPr lang="en-GB" sz="3300" b="1" spc="-20" dirty="0">
              <a:solidFill>
                <a:schemeClr val="bg1"/>
              </a:solidFill>
              <a:latin typeface="Tenorite" pitchFamily="2" charset="0"/>
              <a:cs typeface="Arial" panose="020B0604020202020204" pitchFamily="34" charset="0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0EC42CA-679C-B466-4760-73C47EF3DC70}"/>
              </a:ext>
            </a:extLst>
          </p:cNvPr>
          <p:cNvSpPr txBox="1">
            <a:spLocks/>
          </p:cNvSpPr>
          <p:nvPr/>
        </p:nvSpPr>
        <p:spPr>
          <a:xfrm>
            <a:off x="519745" y="896609"/>
            <a:ext cx="505142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45"/>
              </a:spcBef>
            </a:pPr>
            <a:endParaRPr lang="en-GB" sz="2000" dirty="0">
              <a:latin typeface="Tenorite" pitchFamily="2" charset="0"/>
            </a:endParaRPr>
          </a:p>
        </p:txBody>
      </p:sp>
      <p:pic>
        <p:nvPicPr>
          <p:cNvPr id="13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BD12BD78-E089-ABE7-01C4-90431ACEC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389" y="104855"/>
            <a:ext cx="1516186" cy="151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14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3B7F7-5FF3-EAB2-EC3A-900BB9141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bg object 16">
            <a:extLst>
              <a:ext uri="{FF2B5EF4-FFF2-40B4-BE49-F238E27FC236}">
                <a16:creationId xmlns:a16="http://schemas.microsoft.com/office/drawing/2014/main" id="{45DF0E99-995F-6FA8-7447-DDA9240FDA9F}"/>
              </a:ext>
            </a:extLst>
          </p:cNvPr>
          <p:cNvSpPr/>
          <p:nvPr/>
        </p:nvSpPr>
        <p:spPr>
          <a:xfrm>
            <a:off x="-41657" y="-8055"/>
            <a:ext cx="12193270" cy="6858000"/>
          </a:xfrm>
          <a:custGeom>
            <a:avLst/>
            <a:gdLst/>
            <a:ahLst/>
            <a:cxnLst/>
            <a:rect l="l" t="t" r="r" b="b"/>
            <a:pathLst>
              <a:path w="12193270" h="6858000">
                <a:moveTo>
                  <a:pt x="12193206" y="0"/>
                </a:moveTo>
                <a:lnTo>
                  <a:pt x="0" y="0"/>
                </a:lnTo>
                <a:lnTo>
                  <a:pt x="0" y="6858000"/>
                </a:lnTo>
                <a:lnTo>
                  <a:pt x="12193206" y="6858000"/>
                </a:lnTo>
                <a:lnTo>
                  <a:pt x="12193206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2"/>
              </a:solidFill>
            </a:endParaRPr>
          </a:p>
        </p:txBody>
      </p:sp>
      <p:grpSp>
        <p:nvGrpSpPr>
          <p:cNvPr id="63" name="object 3">
            <a:extLst>
              <a:ext uri="{FF2B5EF4-FFF2-40B4-BE49-F238E27FC236}">
                <a16:creationId xmlns:a16="http://schemas.microsoft.com/office/drawing/2014/main" id="{24ED6A74-7C8D-C318-9CE0-D77D9EB45650}"/>
              </a:ext>
            </a:extLst>
          </p:cNvPr>
          <p:cNvGrpSpPr/>
          <p:nvPr/>
        </p:nvGrpSpPr>
        <p:grpSpPr>
          <a:xfrm>
            <a:off x="544117" y="1902054"/>
            <a:ext cx="3447415" cy="2080149"/>
            <a:chOff x="544117" y="1902054"/>
            <a:chExt cx="3447415" cy="2080149"/>
          </a:xfrm>
        </p:grpSpPr>
        <p:sp>
          <p:nvSpPr>
            <p:cNvPr id="64" name="object 4">
              <a:extLst>
                <a:ext uri="{FF2B5EF4-FFF2-40B4-BE49-F238E27FC236}">
                  <a16:creationId xmlns:a16="http://schemas.microsoft.com/office/drawing/2014/main" id="{6560D0D4-2D64-37ED-50D4-28942C2CE7EE}"/>
                </a:ext>
              </a:extLst>
            </p:cNvPr>
            <p:cNvSpPr/>
            <p:nvPr/>
          </p:nvSpPr>
          <p:spPr>
            <a:xfrm>
              <a:off x="672721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5">
              <a:extLst>
                <a:ext uri="{FF2B5EF4-FFF2-40B4-BE49-F238E27FC236}">
                  <a16:creationId xmlns:a16="http://schemas.microsoft.com/office/drawing/2014/main" id="{7CD777C6-A807-D734-69DC-2BBBDAAF7E87}"/>
                </a:ext>
              </a:extLst>
            </p:cNvPr>
            <p:cNvSpPr/>
            <p:nvPr/>
          </p:nvSpPr>
          <p:spPr>
            <a:xfrm>
              <a:off x="54411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6" name="object 7">
            <a:extLst>
              <a:ext uri="{FF2B5EF4-FFF2-40B4-BE49-F238E27FC236}">
                <a16:creationId xmlns:a16="http://schemas.microsoft.com/office/drawing/2014/main" id="{5437A5DE-C9E1-90B5-843C-2C97709F935D}"/>
              </a:ext>
            </a:extLst>
          </p:cNvPr>
          <p:cNvGrpSpPr/>
          <p:nvPr/>
        </p:nvGrpSpPr>
        <p:grpSpPr>
          <a:xfrm>
            <a:off x="4316073" y="1885690"/>
            <a:ext cx="3479800" cy="2096135"/>
            <a:chOff x="4316073" y="1885690"/>
            <a:chExt cx="3479800" cy="2096135"/>
          </a:xfrm>
        </p:grpSpPr>
        <p:sp>
          <p:nvSpPr>
            <p:cNvPr id="67" name="object 8">
              <a:extLst>
                <a:ext uri="{FF2B5EF4-FFF2-40B4-BE49-F238E27FC236}">
                  <a16:creationId xmlns:a16="http://schemas.microsoft.com/office/drawing/2014/main" id="{E54FBB51-639E-6247-CA97-4DAC71915D95}"/>
                </a:ext>
              </a:extLst>
            </p:cNvPr>
            <p:cNvSpPr/>
            <p:nvPr/>
          </p:nvSpPr>
          <p:spPr>
            <a:xfrm>
              <a:off x="4461042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2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2" y="1967407"/>
                  </a:lnTo>
                  <a:lnTo>
                    <a:pt x="3112096" y="1967407"/>
                  </a:lnTo>
                  <a:lnTo>
                    <a:pt x="3149968" y="1959762"/>
                  </a:lnTo>
                  <a:lnTo>
                    <a:pt x="3180894" y="1938912"/>
                  </a:lnTo>
                  <a:lnTo>
                    <a:pt x="3201745" y="1907989"/>
                  </a:lnTo>
                  <a:lnTo>
                    <a:pt x="3209391" y="1870125"/>
                  </a:lnTo>
                  <a:lnTo>
                    <a:pt x="3209391" y="97282"/>
                  </a:lnTo>
                  <a:lnTo>
                    <a:pt x="3201745" y="59418"/>
                  </a:lnTo>
                  <a:lnTo>
                    <a:pt x="3180894" y="28495"/>
                  </a:lnTo>
                  <a:lnTo>
                    <a:pt x="3149968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8" name="object 9">
              <a:extLst>
                <a:ext uri="{FF2B5EF4-FFF2-40B4-BE49-F238E27FC236}">
                  <a16:creationId xmlns:a16="http://schemas.microsoft.com/office/drawing/2014/main" id="{5A1AED22-8782-E2BD-3A58-12BD08C8518B}"/>
                </a:ext>
              </a:extLst>
            </p:cNvPr>
            <p:cNvSpPr/>
            <p:nvPr/>
          </p:nvSpPr>
          <p:spPr>
            <a:xfrm>
              <a:off x="4332437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9" name="object 11">
            <a:extLst>
              <a:ext uri="{FF2B5EF4-FFF2-40B4-BE49-F238E27FC236}">
                <a16:creationId xmlns:a16="http://schemas.microsoft.com/office/drawing/2014/main" id="{9FD36A2B-3C60-DF78-F705-44140DF8AE36}"/>
              </a:ext>
            </a:extLst>
          </p:cNvPr>
          <p:cNvGrpSpPr/>
          <p:nvPr/>
        </p:nvGrpSpPr>
        <p:grpSpPr>
          <a:xfrm>
            <a:off x="8125411" y="1885690"/>
            <a:ext cx="3479800" cy="2096135"/>
            <a:chOff x="8125411" y="1885690"/>
            <a:chExt cx="3479800" cy="2096135"/>
          </a:xfrm>
        </p:grpSpPr>
        <p:sp>
          <p:nvSpPr>
            <p:cNvPr id="70" name="object 12">
              <a:extLst>
                <a:ext uri="{FF2B5EF4-FFF2-40B4-BE49-F238E27FC236}">
                  <a16:creationId xmlns:a16="http://schemas.microsoft.com/office/drawing/2014/main" id="{26DEC468-F0CA-7359-FCEF-C5F00F93405D}"/>
                </a:ext>
              </a:extLst>
            </p:cNvPr>
            <p:cNvSpPr/>
            <p:nvPr/>
          </p:nvSpPr>
          <p:spPr>
            <a:xfrm>
              <a:off x="8270379" y="2014339"/>
              <a:ext cx="3209925" cy="1967864"/>
            </a:xfrm>
            <a:custGeom>
              <a:avLst/>
              <a:gdLst/>
              <a:ahLst/>
              <a:cxnLst/>
              <a:rect l="l" t="t" r="r" b="b"/>
              <a:pathLst>
                <a:path w="3209925" h="1967864">
                  <a:moveTo>
                    <a:pt x="3112096" y="0"/>
                  </a:moveTo>
                  <a:lnTo>
                    <a:pt x="97281" y="0"/>
                  </a:lnTo>
                  <a:lnTo>
                    <a:pt x="59412" y="7645"/>
                  </a:lnTo>
                  <a:lnTo>
                    <a:pt x="28490" y="28495"/>
                  </a:lnTo>
                  <a:lnTo>
                    <a:pt x="7644" y="59418"/>
                  </a:lnTo>
                  <a:lnTo>
                    <a:pt x="0" y="97282"/>
                  </a:lnTo>
                  <a:lnTo>
                    <a:pt x="0" y="1870125"/>
                  </a:lnTo>
                  <a:lnTo>
                    <a:pt x="7644" y="1907989"/>
                  </a:lnTo>
                  <a:lnTo>
                    <a:pt x="28490" y="1938912"/>
                  </a:lnTo>
                  <a:lnTo>
                    <a:pt x="59412" y="1959762"/>
                  </a:lnTo>
                  <a:lnTo>
                    <a:pt x="97281" y="1967407"/>
                  </a:lnTo>
                  <a:lnTo>
                    <a:pt x="3112096" y="1967407"/>
                  </a:lnTo>
                  <a:lnTo>
                    <a:pt x="3149966" y="1959762"/>
                  </a:lnTo>
                  <a:lnTo>
                    <a:pt x="3180888" y="1938912"/>
                  </a:lnTo>
                  <a:lnTo>
                    <a:pt x="3201734" y="1907989"/>
                  </a:lnTo>
                  <a:lnTo>
                    <a:pt x="3209378" y="1870125"/>
                  </a:lnTo>
                  <a:lnTo>
                    <a:pt x="3209378" y="97282"/>
                  </a:lnTo>
                  <a:lnTo>
                    <a:pt x="3201734" y="59418"/>
                  </a:lnTo>
                  <a:lnTo>
                    <a:pt x="3180888" y="28495"/>
                  </a:lnTo>
                  <a:lnTo>
                    <a:pt x="3149966" y="7645"/>
                  </a:lnTo>
                  <a:lnTo>
                    <a:pt x="3112096" y="0"/>
                  </a:lnTo>
                  <a:close/>
                </a:path>
              </a:pathLst>
            </a:custGeom>
            <a:solidFill>
              <a:schemeClr val="accent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13">
              <a:extLst>
                <a:ext uri="{FF2B5EF4-FFF2-40B4-BE49-F238E27FC236}">
                  <a16:creationId xmlns:a16="http://schemas.microsoft.com/office/drawing/2014/main" id="{29B56A45-0E64-6D54-15C3-E40598F6A362}"/>
                </a:ext>
              </a:extLst>
            </p:cNvPr>
            <p:cNvSpPr/>
            <p:nvPr/>
          </p:nvSpPr>
          <p:spPr>
            <a:xfrm>
              <a:off x="8141775" y="1902054"/>
              <a:ext cx="3447415" cy="1918335"/>
            </a:xfrm>
            <a:custGeom>
              <a:avLst/>
              <a:gdLst/>
              <a:ahLst/>
              <a:cxnLst/>
              <a:rect l="l" t="t" r="r" b="b"/>
              <a:pathLst>
                <a:path w="3447415" h="1918335">
                  <a:moveTo>
                    <a:pt x="0" y="1005903"/>
                  </a:moveTo>
                  <a:lnTo>
                    <a:pt x="0" y="75310"/>
                  </a:lnTo>
                  <a:lnTo>
                    <a:pt x="6208" y="45996"/>
                  </a:lnTo>
                  <a:lnTo>
                    <a:pt x="23139" y="22058"/>
                  </a:lnTo>
                  <a:lnTo>
                    <a:pt x="48252" y="5918"/>
                  </a:lnTo>
                  <a:lnTo>
                    <a:pt x="79006" y="0"/>
                  </a:lnTo>
                  <a:lnTo>
                    <a:pt x="3368027" y="0"/>
                  </a:lnTo>
                  <a:lnTo>
                    <a:pt x="3398781" y="5918"/>
                  </a:lnTo>
                  <a:lnTo>
                    <a:pt x="3423894" y="22058"/>
                  </a:lnTo>
                  <a:lnTo>
                    <a:pt x="3440825" y="45996"/>
                  </a:lnTo>
                  <a:lnTo>
                    <a:pt x="3447034" y="75310"/>
                  </a:lnTo>
                  <a:lnTo>
                    <a:pt x="3447034" y="1842782"/>
                  </a:lnTo>
                  <a:lnTo>
                    <a:pt x="3440825" y="1872096"/>
                  </a:lnTo>
                  <a:lnTo>
                    <a:pt x="3423894" y="1896035"/>
                  </a:lnTo>
                  <a:lnTo>
                    <a:pt x="3398781" y="1912175"/>
                  </a:lnTo>
                  <a:lnTo>
                    <a:pt x="3368027" y="1918093"/>
                  </a:lnTo>
                  <a:lnTo>
                    <a:pt x="2356205" y="1918093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9" name="object 15">
            <a:extLst>
              <a:ext uri="{FF2B5EF4-FFF2-40B4-BE49-F238E27FC236}">
                <a16:creationId xmlns:a16="http://schemas.microsoft.com/office/drawing/2014/main" id="{D42D21CB-0344-2C0D-D07A-D2BEBEF2AB41}"/>
              </a:ext>
            </a:extLst>
          </p:cNvPr>
          <p:cNvSpPr txBox="1"/>
          <p:nvPr/>
        </p:nvSpPr>
        <p:spPr>
          <a:xfrm>
            <a:off x="672890" y="4037435"/>
            <a:ext cx="3131185" cy="278730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Monitor timing of inflows and outflows.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– Accelerate receivables, extend payables, sign-off on expenses over a certain amount, short-term funding requirements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80" name="object 16">
            <a:extLst>
              <a:ext uri="{FF2B5EF4-FFF2-40B4-BE49-F238E27FC236}">
                <a16:creationId xmlns:a16="http://schemas.microsoft.com/office/drawing/2014/main" id="{E634B1E1-AE59-CE23-CADB-26B8ABF368F8}"/>
              </a:ext>
            </a:extLst>
          </p:cNvPr>
          <p:cNvSpPr txBox="1"/>
          <p:nvPr/>
        </p:nvSpPr>
        <p:spPr>
          <a:xfrm>
            <a:off x="8278555" y="4037435"/>
            <a:ext cx="2952115" cy="223330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Adjusts for certain market conditions – best-case, worst-case scenarios or impact of one-offs. 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– Staffing requirements, contingency plans, investment</a:t>
            </a:r>
          </a:p>
        </p:txBody>
      </p:sp>
      <p:sp>
        <p:nvSpPr>
          <p:cNvPr id="81" name="object 17">
            <a:extLst>
              <a:ext uri="{FF2B5EF4-FFF2-40B4-BE49-F238E27FC236}">
                <a16:creationId xmlns:a16="http://schemas.microsoft.com/office/drawing/2014/main" id="{B7554AF1-545B-06DF-860B-1CD19A6263FA}"/>
              </a:ext>
            </a:extLst>
          </p:cNvPr>
          <p:cNvSpPr txBox="1"/>
          <p:nvPr/>
        </p:nvSpPr>
        <p:spPr>
          <a:xfrm>
            <a:off x="4469301" y="4037435"/>
            <a:ext cx="2486025" cy="167930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Monitoring relevant statistics to the business</a:t>
            </a:r>
          </a:p>
          <a:p>
            <a:pPr>
              <a:defRPr sz="1800"/>
            </a:pPr>
            <a:endParaRPr lang="en-GB" dirty="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GB" dirty="0">
                <a:solidFill>
                  <a:schemeClr val="bg1"/>
                </a:solidFill>
              </a:rPr>
              <a:t>Decisions – Reallocate resources, improve efficiencies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0BA6C-C6BC-3F1E-5FB2-4AE8C32C6B8E}"/>
              </a:ext>
            </a:extLst>
          </p:cNvPr>
          <p:cNvSpPr txBox="1"/>
          <p:nvPr/>
        </p:nvSpPr>
        <p:spPr>
          <a:xfrm>
            <a:off x="68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Cash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4BBE60-FF2D-9FCE-B696-17A62C02C97F}"/>
              </a:ext>
            </a:extLst>
          </p:cNvPr>
          <p:cNvSpPr txBox="1"/>
          <p:nvPr/>
        </p:nvSpPr>
        <p:spPr>
          <a:xfrm>
            <a:off x="4495800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KPI’s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B98C2E-6794-A671-C788-3B78CB14EEC1}"/>
              </a:ext>
            </a:extLst>
          </p:cNvPr>
          <p:cNvSpPr txBox="1"/>
          <p:nvPr/>
        </p:nvSpPr>
        <p:spPr>
          <a:xfrm>
            <a:off x="8318879" y="25146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899D6"/>
                </a:solidFill>
                <a:latin typeface="Aptos" panose="020B0004020202020204" pitchFamily="34" charset="0"/>
                <a:cs typeface="Arial"/>
              </a:rPr>
              <a:t>Forecast</a:t>
            </a: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F0CA713B-46AE-C694-5947-9E1CC0BCA158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rgbClr val="FFFFFF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rgbClr val="FFFFFF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rgbClr val="FFFFFF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rgbClr val="FFFFFF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latin typeface="Tenorite" pitchFamily="2" charset="0"/>
              <a:cs typeface="Arial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F112B6B-A2BF-4ED7-B2F1-7BB40F8079CE}"/>
              </a:ext>
            </a:extLst>
          </p:cNvPr>
          <p:cNvSpPr/>
          <p:nvPr/>
        </p:nvSpPr>
        <p:spPr>
          <a:xfrm flipV="1">
            <a:off x="0" y="6529209"/>
            <a:ext cx="92964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C5C5E114-350F-00C2-0230-A09C96783031}"/>
              </a:ext>
            </a:extLst>
          </p:cNvPr>
          <p:cNvSpPr txBox="1">
            <a:spLocks/>
          </p:cNvSpPr>
          <p:nvPr/>
        </p:nvSpPr>
        <p:spPr>
          <a:xfrm>
            <a:off x="515056" y="375312"/>
            <a:ext cx="5051425" cy="1029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GB" sz="3300" b="1" spc="70" dirty="0">
                <a:solidFill>
                  <a:schemeClr val="bg1"/>
                </a:solidFill>
                <a:latin typeface="Tenorite" pitchFamily="2" charset="0"/>
                <a:cs typeface="Arial" panose="020B0604020202020204" pitchFamily="34" charset="0"/>
              </a:rPr>
              <a:t>Turning Numbers Into Actionable Decisions</a:t>
            </a:r>
            <a:endParaRPr lang="en-GB" sz="3300" b="1" spc="-20" dirty="0">
              <a:solidFill>
                <a:schemeClr val="bg1"/>
              </a:solidFill>
              <a:latin typeface="Tenorite" pitchFamily="2" charset="0"/>
              <a:cs typeface="Arial" panose="020B0604020202020204" pitchFamily="34" charset="0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0C3D9C69-D168-B962-C84C-CB2C695D0FF9}"/>
              </a:ext>
            </a:extLst>
          </p:cNvPr>
          <p:cNvSpPr txBox="1">
            <a:spLocks/>
          </p:cNvSpPr>
          <p:nvPr/>
        </p:nvSpPr>
        <p:spPr>
          <a:xfrm>
            <a:off x="519745" y="896609"/>
            <a:ext cx="505142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45"/>
              </a:spcBef>
            </a:pPr>
            <a:endParaRPr lang="en-GB" sz="2000" dirty="0">
              <a:latin typeface="Tenorite" pitchFamily="2" charset="0"/>
            </a:endParaRPr>
          </a:p>
        </p:txBody>
      </p:sp>
      <p:pic>
        <p:nvPicPr>
          <p:cNvPr id="13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60C26360-2EC4-9585-03B3-1992BD2AF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389" y="104855"/>
            <a:ext cx="1516186" cy="151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8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DEDBE-F8D5-BE1A-AE39-90522D8D4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4">
            <a:extLst>
              <a:ext uri="{FF2B5EF4-FFF2-40B4-BE49-F238E27FC236}">
                <a16:creationId xmlns:a16="http://schemas.microsoft.com/office/drawing/2014/main" id="{C1D94167-19AE-A469-85B1-2A2667582FDB}"/>
              </a:ext>
            </a:extLst>
          </p:cNvPr>
          <p:cNvSpPr/>
          <p:nvPr/>
        </p:nvSpPr>
        <p:spPr>
          <a:xfrm flipV="1">
            <a:off x="0" y="6529209"/>
            <a:ext cx="9372600" cy="45719"/>
          </a:xfrm>
          <a:custGeom>
            <a:avLst/>
            <a:gdLst/>
            <a:ahLst/>
            <a:cxnLst/>
            <a:rect l="l" t="t" r="r" b="b"/>
            <a:pathLst>
              <a:path w="8933180">
                <a:moveTo>
                  <a:pt x="0" y="0"/>
                </a:moveTo>
                <a:lnTo>
                  <a:pt x="8932760" y="0"/>
                </a:lnTo>
              </a:path>
            </a:pathLst>
          </a:custGeom>
          <a:ln w="32727">
            <a:solidFill>
              <a:srgbClr val="069BD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6">
            <a:extLst>
              <a:ext uri="{FF2B5EF4-FFF2-40B4-BE49-F238E27FC236}">
                <a16:creationId xmlns:a16="http://schemas.microsoft.com/office/drawing/2014/main" id="{918056C2-30FB-30B6-296E-323D62ED02AF}"/>
              </a:ext>
            </a:extLst>
          </p:cNvPr>
          <p:cNvSpPr txBox="1"/>
          <p:nvPr/>
        </p:nvSpPr>
        <p:spPr>
          <a:xfrm>
            <a:off x="9448800" y="6438530"/>
            <a:ext cx="2547620" cy="21544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>
                <a:solidFill>
                  <a:schemeClr val="bg2"/>
                </a:solidFill>
                <a:latin typeface="Tenorite" pitchFamily="2" charset="0"/>
                <a:cs typeface="Arial"/>
              </a:rPr>
              <a:t>eqaccountants.co.uk</a:t>
            </a:r>
            <a:r>
              <a:rPr sz="1300" b="1" spc="105">
                <a:solidFill>
                  <a:schemeClr val="bg2"/>
                </a:solidFill>
                <a:latin typeface="Tenorite" pitchFamily="2" charset="0"/>
                <a:cs typeface="Arial"/>
              </a:rPr>
              <a:t>  </a:t>
            </a:r>
            <a:r>
              <a:rPr sz="1300" b="1">
                <a:solidFill>
                  <a:schemeClr val="tx1"/>
                </a:solidFill>
                <a:latin typeface="Tenorite" pitchFamily="2" charset="0"/>
                <a:cs typeface="Arial"/>
              </a:rPr>
              <a:t>With</a:t>
            </a:r>
            <a:r>
              <a:rPr sz="1300" b="1" spc="-45">
                <a:solidFill>
                  <a:schemeClr val="tx1"/>
                </a:solidFill>
                <a:latin typeface="Tenorite" pitchFamily="2" charset="0"/>
                <a:cs typeface="Arial"/>
              </a:rPr>
              <a:t> </a:t>
            </a:r>
            <a:r>
              <a:rPr sz="1300" b="1" spc="-20">
                <a:solidFill>
                  <a:schemeClr val="tx1"/>
                </a:solidFill>
                <a:latin typeface="Tenorite" pitchFamily="2" charset="0"/>
                <a:cs typeface="Arial"/>
              </a:rPr>
              <a:t>You.</a:t>
            </a:r>
            <a:endParaRPr sz="1300" b="1">
              <a:solidFill>
                <a:schemeClr val="tx1"/>
              </a:solidFill>
              <a:latin typeface="Tenorite" pitchFamily="2" charset="0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60086-2232-F321-13B2-F8B6F98CDEEE}"/>
              </a:ext>
            </a:extLst>
          </p:cNvPr>
          <p:cNvSpPr txBox="1"/>
          <p:nvPr/>
        </p:nvSpPr>
        <p:spPr>
          <a:xfrm>
            <a:off x="678493" y="563671"/>
            <a:ext cx="4663052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300" b="1" dirty="0">
                <a:solidFill>
                  <a:srgbClr val="1899D6"/>
                </a:solidFill>
                <a:latin typeface="Tenorite"/>
              </a:rPr>
              <a:t>Other Data to Consider</a:t>
            </a:r>
            <a:endParaRPr lang="en-US" dirty="0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1309B038-966D-61BE-92FC-AD5EE8C96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858" y="1300906"/>
            <a:ext cx="1516186" cy="1516186"/>
          </a:xfrm>
          <a:prstGeom prst="rect">
            <a:avLst/>
          </a:prstGeom>
        </p:spPr>
      </p:pic>
      <p:pic>
        <p:nvPicPr>
          <p:cNvPr id="4" name="Picture 3" descr="A hand putting a coin into a piggy bank&#10;&#10;Description automatically generated">
            <a:extLst>
              <a:ext uri="{FF2B5EF4-FFF2-40B4-BE49-F238E27FC236}">
                <a16:creationId xmlns:a16="http://schemas.microsoft.com/office/drawing/2014/main" id="{2151C392-A1C9-60D4-0AE9-B27DD933E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812" y="-202557"/>
            <a:ext cx="6852299" cy="6858000"/>
          </a:xfrm>
          <a:prstGeom prst="rect">
            <a:avLst/>
          </a:prstGeom>
        </p:spPr>
      </p:pic>
      <p:sp>
        <p:nvSpPr>
          <p:cNvPr id="6" name="object 10">
            <a:extLst>
              <a:ext uri="{FF2B5EF4-FFF2-40B4-BE49-F238E27FC236}">
                <a16:creationId xmlns:a16="http://schemas.microsoft.com/office/drawing/2014/main" id="{06CF2A48-32F5-6E6E-5592-E63287FFBE5E}"/>
              </a:ext>
            </a:extLst>
          </p:cNvPr>
          <p:cNvSpPr txBox="1">
            <a:spLocks/>
          </p:cNvSpPr>
          <p:nvPr/>
        </p:nvSpPr>
        <p:spPr>
          <a:xfrm>
            <a:off x="665956" y="1699360"/>
            <a:ext cx="4295707" cy="296683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marL="0">
              <a:defRPr sz="2000" b="0" i="0">
                <a:solidFill>
                  <a:srgbClr val="231F20"/>
                </a:solidFill>
                <a:latin typeface="Inter Medium"/>
                <a:ea typeface="+mn-ea"/>
                <a:cs typeface="Inter Medium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Personality of client – family, hobbies &amp; what makes them who they are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Appetite to risk 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Evolving goals and life plans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Tax implications 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r>
              <a:rPr lang="en-GB" sz="1600" dirty="0">
                <a:latin typeface="Aptos" panose="020B0004020202020204" pitchFamily="34" charset="0"/>
              </a:rPr>
              <a:t>How best to communicate the data</a:t>
            </a: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 sz="1600"/>
            </a:pPr>
            <a:endParaRPr lang="en-GB" sz="1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6959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Primary &amp; Secondary Palette">
      <a:dk1>
        <a:srgbClr val="38414D"/>
      </a:dk1>
      <a:lt1>
        <a:srgbClr val="FFFFFF"/>
      </a:lt1>
      <a:dk2>
        <a:srgbClr val="2B4168"/>
      </a:dk2>
      <a:lt2>
        <a:srgbClr val="1899D6"/>
      </a:lt2>
      <a:accent1>
        <a:srgbClr val="4587F7"/>
      </a:accent1>
      <a:accent2>
        <a:srgbClr val="81F6FB"/>
      </a:accent2>
      <a:accent3>
        <a:srgbClr val="8FC9FF"/>
      </a:accent3>
      <a:accent4>
        <a:srgbClr val="50B1FF"/>
      </a:accent4>
      <a:accent5>
        <a:srgbClr val="EAF3FC"/>
      </a:accent5>
      <a:accent6>
        <a:srgbClr val="EAF3FC"/>
      </a:accent6>
      <a:hlink>
        <a:srgbClr val="EAF3FC"/>
      </a:hlink>
      <a:folHlink>
        <a:srgbClr val="EAF3F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25C68C90664B49A5945E92E6B86127" ma:contentTypeVersion="15" ma:contentTypeDescription="Create a new document." ma:contentTypeScope="" ma:versionID="65c71b4e2523c6285ca3f04f266ab97d">
  <xsd:schema xmlns:xsd="http://www.w3.org/2001/XMLSchema" xmlns:xs="http://www.w3.org/2001/XMLSchema" xmlns:p="http://schemas.microsoft.com/office/2006/metadata/properties" xmlns:ns2="4afcc7cf-f277-4b3b-8ea0-792cf9a931e5" xmlns:ns3="10d35339-e993-4d57-9b6c-bb3afa7a39af" targetNamespace="http://schemas.microsoft.com/office/2006/metadata/properties" ma:root="true" ma:fieldsID="bf1b304ebb604f3580f26fcb9656358f" ns2:_="" ns3:_="">
    <xsd:import namespace="4afcc7cf-f277-4b3b-8ea0-792cf9a931e5"/>
    <xsd:import namespace="10d35339-e993-4d57-9b6c-bb3afa7a39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fcc7cf-f277-4b3b-8ea0-792cf9a931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9bd32ac9-31c7-4687-81e3-b6ea506118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d35339-e993-4d57-9b6c-bb3afa7a39af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f5da0a4a-d72c-4503-80ad-37861954d6e4}" ma:internalName="TaxCatchAll" ma:showField="CatchAllData" ma:web="10d35339-e993-4d57-9b6c-bb3afa7a39a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afcc7cf-f277-4b3b-8ea0-792cf9a931e5">
      <Terms xmlns="http://schemas.microsoft.com/office/infopath/2007/PartnerControls"/>
    </lcf76f155ced4ddcb4097134ff3c332f>
    <TaxCatchAll xmlns="10d35339-e993-4d57-9b6c-bb3afa7a39af" xsi:nil="true"/>
    <SharedWithUsers xmlns="10d35339-e993-4d57-9b6c-bb3afa7a39af">
      <UserInfo>
        <DisplayName>Julia Brown</DisplayName>
        <AccountId>39</AccountId>
        <AccountType/>
      </UserInfo>
      <UserInfo>
        <DisplayName>Charlie Hadden</DisplayName>
        <AccountId>94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AAEDED-49CE-48B9-8AAE-2A825EBD02EB}">
  <ds:schemaRefs>
    <ds:schemaRef ds:uri="10d35339-e993-4d57-9b6c-bb3afa7a39af"/>
    <ds:schemaRef ds:uri="4afcc7cf-f277-4b3b-8ea0-792cf9a931e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0EEAC5B-EAF3-4ADF-8720-A0D164DBEB6B}">
  <ds:schemaRefs>
    <ds:schemaRef ds:uri="10d35339-e993-4d57-9b6c-bb3afa7a39af"/>
    <ds:schemaRef ds:uri="4afcc7cf-f277-4b3b-8ea0-792cf9a931e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469CAE1-2F34-4AB2-884B-5F07600A1B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Words>528</Words>
  <Application>Microsoft Office PowerPoint</Application>
  <PresentationFormat>Widescreen</PresentationFormat>
  <Paragraphs>128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Inter Medium</vt:lpstr>
      <vt:lpstr>Aptos</vt:lpstr>
      <vt:lpstr>Tenorite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Tax Aspects of Corporate Reconstructions</dc:title>
  <dc:creator>Sam Walker</dc:creator>
  <cp:lastModifiedBy>Sam Walker</cp:lastModifiedBy>
  <cp:revision>11</cp:revision>
  <dcterms:created xsi:type="dcterms:W3CDTF">2024-04-22T08:37:11Z</dcterms:created>
  <dcterms:modified xsi:type="dcterms:W3CDTF">2025-11-25T12:32:50Z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2024-04-22T00:00:00Z</vt:filetime>
  </property>
  <property fmtid="{D5CDD505-2E9C-101B-9397-08002B2CF9AE}" pid="3" name="Creator">
    <vt:lpwstr>Adobe InDesign 19.3 (Macintosh)</vt:lpwstr>
  </property>
  <property fmtid="{D5CDD505-2E9C-101B-9397-08002B2CF9AE}" pid="4" name="LastSaved">
    <vt:filetime>2024-04-22T00:00:00Z</vt:filetime>
  </property>
  <property fmtid="{D5CDD505-2E9C-101B-9397-08002B2CF9AE}" pid="5" name="Producer">
    <vt:lpwstr>Adobe PDF Library 17.0</vt:lpwstr>
  </property>
  <property fmtid="{D5CDD505-2E9C-101B-9397-08002B2CF9AE}" pid="6" name="ContentTypeId">
    <vt:lpwstr>0x010100B125C68C90664B49A5945E92E6B86127</vt:lpwstr>
  </property>
  <property fmtid="{D5CDD505-2E9C-101B-9397-08002B2CF9AE}" pid="7" name="MediaServiceImageTags">
    <vt:lpwstr/>
  </property>
</Properties>
</file>

<file path=docProps/thumbnail.jpeg>
</file>